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1" r:id="rId1"/>
    <p:sldMasterId id="2147483674" r:id="rId2"/>
    <p:sldMasterId id="2147483684" r:id="rId3"/>
  </p:sldMasterIdLst>
  <p:notesMasterIdLst>
    <p:notesMasterId r:id="rId32"/>
  </p:notesMasterIdLst>
  <p:handoutMasterIdLst>
    <p:handoutMasterId r:id="rId33"/>
  </p:handoutMasterIdLst>
  <p:sldIdLst>
    <p:sldId id="477" r:id="rId4"/>
    <p:sldId id="258" r:id="rId5"/>
    <p:sldId id="342" r:id="rId6"/>
    <p:sldId id="289" r:id="rId7"/>
    <p:sldId id="261" r:id="rId8"/>
    <p:sldId id="290" r:id="rId9"/>
    <p:sldId id="372" r:id="rId10"/>
    <p:sldId id="308" r:id="rId11"/>
    <p:sldId id="312" r:id="rId12"/>
    <p:sldId id="399" r:id="rId13"/>
    <p:sldId id="400" r:id="rId14"/>
    <p:sldId id="457" r:id="rId15"/>
    <p:sldId id="401" r:id="rId16"/>
    <p:sldId id="310" r:id="rId17"/>
    <p:sldId id="426" r:id="rId18"/>
    <p:sldId id="427" r:id="rId19"/>
    <p:sldId id="428" r:id="rId20"/>
    <p:sldId id="514" r:id="rId21"/>
    <p:sldId id="512" r:id="rId22"/>
    <p:sldId id="513" r:id="rId23"/>
    <p:sldId id="309" r:id="rId24"/>
    <p:sldId id="510" r:id="rId25"/>
    <p:sldId id="334" r:id="rId26"/>
    <p:sldId id="283" r:id="rId27"/>
    <p:sldId id="319" r:id="rId28"/>
    <p:sldId id="284" r:id="rId29"/>
    <p:sldId id="270" r:id="rId30"/>
    <p:sldId id="339" r:id="rId31"/>
  </p:sldIdLst>
  <p:sldSz cx="9144000" cy="5143500" type="screen16x9"/>
  <p:notesSz cx="9947275" cy="6858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3399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31" d="100"/>
          <a:sy n="131" d="100"/>
        </p:scale>
        <p:origin x="-384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04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89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42852228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9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848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6079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80"/>
            <a:ext cx="8540750" cy="8574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0059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7744739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4384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42627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713304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17708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572936774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603889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939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272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261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03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45586219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461718736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95580884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445600144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46452013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100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00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767989" y="52651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443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87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767989" y="52651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9.1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压强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83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3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5.jpg"/><Relationship Id="rId4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10" Type="http://schemas.openxmlformats.org/officeDocument/2006/relationships/image" Target="../media/image23.png"/><Relationship Id="rId4" Type="http://schemas.openxmlformats.org/officeDocument/2006/relationships/image" Target="../media/image28.GIF"/><Relationship Id="rId9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3.GIF"/><Relationship Id="rId7" Type="http://schemas.openxmlformats.org/officeDocument/2006/relationships/image" Target="../media/image37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png"/><Relationship Id="rId4" Type="http://schemas.openxmlformats.org/officeDocument/2006/relationships/image" Target="../media/image39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9.tif"/><Relationship Id="rId4" Type="http://schemas.openxmlformats.org/officeDocument/2006/relationships/image" Target="../media/image48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36208;&#38634;&#22320;.wmv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hyperlink" Target="&#26408;&#26495;&#38634;&#22320;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46431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第九章  压强</a:t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压强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32769"/>
          <p:cNvGrpSpPr/>
          <p:nvPr/>
        </p:nvGrpSpPr>
        <p:grpSpPr>
          <a:xfrm>
            <a:off x="1602343" y="1386814"/>
            <a:ext cx="1403747" cy="648891"/>
            <a:chOff x="521" y="3067"/>
            <a:chExt cx="1225" cy="545"/>
          </a:xfrm>
        </p:grpSpPr>
        <p:sp>
          <p:nvSpPr>
            <p:cNvPr id="33794" name="流程图: 过程 32770"/>
            <p:cNvSpPr/>
            <p:nvPr/>
          </p:nvSpPr>
          <p:spPr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795" name="左中括号 32771"/>
            <p:cNvSpPr/>
            <p:nvPr/>
          </p:nvSpPr>
          <p:spPr>
            <a:xfrm rot="-5400000">
              <a:off x="860" y="2725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796" name="组合 32772"/>
          <p:cNvGrpSpPr/>
          <p:nvPr/>
        </p:nvGrpSpPr>
        <p:grpSpPr>
          <a:xfrm>
            <a:off x="1926194" y="1217745"/>
            <a:ext cx="702469" cy="323850"/>
            <a:chOff x="839" y="2886"/>
            <a:chExt cx="590" cy="272"/>
          </a:xfrm>
        </p:grpSpPr>
        <p:sp>
          <p:nvSpPr>
            <p:cNvPr id="33797" name="矩形 32773"/>
            <p:cNvSpPr/>
            <p:nvPr/>
          </p:nvSpPr>
          <p:spPr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798" name="矩形 32774"/>
            <p:cNvSpPr/>
            <p:nvPr/>
          </p:nvSpPr>
          <p:spPr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799" name="矩形 32775"/>
            <p:cNvSpPr/>
            <p:nvPr/>
          </p:nvSpPr>
          <p:spPr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00" name="组合 32776"/>
          <p:cNvGrpSpPr/>
          <p:nvPr/>
        </p:nvGrpSpPr>
        <p:grpSpPr>
          <a:xfrm>
            <a:off x="3673396" y="1386972"/>
            <a:ext cx="1403747" cy="648891"/>
            <a:chOff x="521" y="3067"/>
            <a:chExt cx="1225" cy="545"/>
          </a:xfrm>
        </p:grpSpPr>
        <p:sp>
          <p:nvSpPr>
            <p:cNvPr id="33801" name="流程图: 过程 32777"/>
            <p:cNvSpPr/>
            <p:nvPr/>
          </p:nvSpPr>
          <p:spPr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02" name="左中括号 32778"/>
            <p:cNvSpPr/>
            <p:nvPr/>
          </p:nvSpPr>
          <p:spPr>
            <a:xfrm rot="-5400000">
              <a:off x="860" y="2725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03" name="组合 32779"/>
          <p:cNvGrpSpPr/>
          <p:nvPr/>
        </p:nvGrpSpPr>
        <p:grpSpPr>
          <a:xfrm>
            <a:off x="3978831" y="1324901"/>
            <a:ext cx="702469" cy="323850"/>
            <a:chOff x="839" y="2886"/>
            <a:chExt cx="590" cy="272"/>
          </a:xfrm>
        </p:grpSpPr>
        <p:sp>
          <p:nvSpPr>
            <p:cNvPr id="33804" name="矩形 32780"/>
            <p:cNvSpPr/>
            <p:nvPr/>
          </p:nvSpPr>
          <p:spPr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05" name="矩形 32781"/>
            <p:cNvSpPr/>
            <p:nvPr/>
          </p:nvSpPr>
          <p:spPr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06" name="矩形 32782"/>
            <p:cNvSpPr/>
            <p:nvPr/>
          </p:nvSpPr>
          <p:spPr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07" name="组合 32783"/>
          <p:cNvGrpSpPr/>
          <p:nvPr/>
        </p:nvGrpSpPr>
        <p:grpSpPr>
          <a:xfrm>
            <a:off x="4194334" y="892705"/>
            <a:ext cx="404813" cy="569119"/>
            <a:chOff x="1020" y="2558"/>
            <a:chExt cx="340" cy="478"/>
          </a:xfrm>
        </p:grpSpPr>
        <p:grpSp>
          <p:nvGrpSpPr>
            <p:cNvPr id="33808" name="组合 32784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33809" name="矩形 32785"/>
              <p:cNvSpPr/>
              <p:nvPr/>
            </p:nvSpPr>
            <p:spPr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0" name="矩形 32786"/>
              <p:cNvSpPr/>
              <p:nvPr/>
            </p:nvSpPr>
            <p:spPr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999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1" name="流程图: 延期 32787"/>
              <p:cNvSpPr/>
              <p:nvPr/>
            </p:nvSpPr>
            <p:spPr>
              <a:xfrm rot="-5400000">
                <a:off x="1109" y="2534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3812" name="文本框 32788"/>
            <p:cNvSpPr txBox="1"/>
            <p:nvPr/>
          </p:nvSpPr>
          <p:spPr>
            <a:xfrm>
              <a:off x="1021" y="2649"/>
              <a:ext cx="33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solidFill>
                    <a:schemeClr val="bg1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33813" name="组合 32789"/>
          <p:cNvGrpSpPr/>
          <p:nvPr/>
        </p:nvGrpSpPr>
        <p:grpSpPr>
          <a:xfrm>
            <a:off x="3978831" y="933186"/>
            <a:ext cx="702469" cy="715565"/>
            <a:chOff x="2245" y="1513"/>
            <a:chExt cx="590" cy="601"/>
          </a:xfrm>
        </p:grpSpPr>
        <p:grpSp>
          <p:nvGrpSpPr>
            <p:cNvPr id="33814" name="组合 32790"/>
            <p:cNvGrpSpPr/>
            <p:nvPr/>
          </p:nvGrpSpPr>
          <p:grpSpPr>
            <a:xfrm>
              <a:off x="2245" y="1842"/>
              <a:ext cx="590" cy="272"/>
              <a:chOff x="839" y="2886"/>
              <a:chExt cx="590" cy="272"/>
            </a:xfrm>
          </p:grpSpPr>
          <p:sp>
            <p:nvSpPr>
              <p:cNvPr id="33815" name="矩形 32791"/>
              <p:cNvSpPr/>
              <p:nvPr/>
            </p:nvSpPr>
            <p:spPr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6" name="矩形 32792"/>
              <p:cNvSpPr/>
              <p:nvPr/>
            </p:nvSpPr>
            <p:spPr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17" name="矩形 32793"/>
              <p:cNvSpPr/>
              <p:nvPr/>
            </p:nvSpPr>
            <p:spPr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33818" name="组合 32794"/>
            <p:cNvGrpSpPr/>
            <p:nvPr/>
          </p:nvGrpSpPr>
          <p:grpSpPr>
            <a:xfrm>
              <a:off x="2381" y="1513"/>
              <a:ext cx="339" cy="426"/>
              <a:chOff x="975" y="2558"/>
              <a:chExt cx="339" cy="426"/>
            </a:xfrm>
          </p:grpSpPr>
          <p:grpSp>
            <p:nvGrpSpPr>
              <p:cNvPr id="33819" name="组合 32795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33820" name="矩形 32796"/>
                <p:cNvSpPr/>
                <p:nvPr/>
              </p:nvSpPr>
              <p:spPr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21" name="矩形 32797"/>
                <p:cNvSpPr/>
                <p:nvPr/>
              </p:nvSpPr>
              <p:spPr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999"/>
                  </a:srgbClr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22" name="流程图: 延期 32798"/>
                <p:cNvSpPr/>
                <p:nvPr/>
              </p:nvSpPr>
              <p:spPr>
                <a:xfrm rot="-5400000">
                  <a:off x="1109" y="2534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33823" name="文本框 32799"/>
              <p:cNvSpPr txBox="1"/>
              <p:nvPr/>
            </p:nvSpPr>
            <p:spPr>
              <a:xfrm>
                <a:off x="975" y="2597"/>
                <a:ext cx="339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solidFill>
                      <a:schemeClr val="bg1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G</a:t>
                </a:r>
              </a:p>
            </p:txBody>
          </p:sp>
        </p:grpSp>
      </p:grpSp>
      <p:grpSp>
        <p:nvGrpSpPr>
          <p:cNvPr id="33824" name="组合 32800"/>
          <p:cNvGrpSpPr/>
          <p:nvPr/>
        </p:nvGrpSpPr>
        <p:grpSpPr>
          <a:xfrm>
            <a:off x="5706428" y="1386814"/>
            <a:ext cx="1403747" cy="648891"/>
            <a:chOff x="521" y="3067"/>
            <a:chExt cx="1225" cy="545"/>
          </a:xfrm>
        </p:grpSpPr>
        <p:sp>
          <p:nvSpPr>
            <p:cNvPr id="33825" name="流程图: 过程 32801"/>
            <p:cNvSpPr/>
            <p:nvPr/>
          </p:nvSpPr>
          <p:spPr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26" name="左中括号 32802"/>
            <p:cNvSpPr/>
            <p:nvPr/>
          </p:nvSpPr>
          <p:spPr>
            <a:xfrm rot="-5400000">
              <a:off x="860" y="2725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27" name="组合 32803"/>
          <p:cNvGrpSpPr/>
          <p:nvPr/>
        </p:nvGrpSpPr>
        <p:grpSpPr>
          <a:xfrm flipV="1">
            <a:off x="6030278" y="1171311"/>
            <a:ext cx="702469" cy="323850"/>
            <a:chOff x="839" y="2886"/>
            <a:chExt cx="590" cy="272"/>
          </a:xfrm>
        </p:grpSpPr>
        <p:sp>
          <p:nvSpPr>
            <p:cNvPr id="33828" name="矩形 32804"/>
            <p:cNvSpPr/>
            <p:nvPr/>
          </p:nvSpPr>
          <p:spPr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29" name="矩形 32805"/>
            <p:cNvSpPr/>
            <p:nvPr/>
          </p:nvSpPr>
          <p:spPr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3830" name="矩形 32806"/>
            <p:cNvSpPr/>
            <p:nvPr/>
          </p:nvSpPr>
          <p:spPr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</p:grpSp>
      <p:grpSp>
        <p:nvGrpSpPr>
          <p:cNvPr id="33831" name="组合 32807"/>
          <p:cNvGrpSpPr/>
          <p:nvPr/>
        </p:nvGrpSpPr>
        <p:grpSpPr>
          <a:xfrm>
            <a:off x="6245781" y="1049867"/>
            <a:ext cx="404812" cy="569119"/>
            <a:chOff x="1020" y="2558"/>
            <a:chExt cx="340" cy="478"/>
          </a:xfrm>
        </p:grpSpPr>
        <p:grpSp>
          <p:nvGrpSpPr>
            <p:cNvPr id="33832" name="组合 32808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33833" name="矩形 32809"/>
              <p:cNvSpPr/>
              <p:nvPr/>
            </p:nvSpPr>
            <p:spPr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34" name="矩形 32810"/>
              <p:cNvSpPr/>
              <p:nvPr/>
            </p:nvSpPr>
            <p:spPr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999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35" name="流程图: 延期 32811"/>
              <p:cNvSpPr/>
              <p:nvPr/>
            </p:nvSpPr>
            <p:spPr>
              <a:xfrm rot="-5400000">
                <a:off x="1109" y="2534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3836" name="文本框 32812"/>
            <p:cNvSpPr txBox="1"/>
            <p:nvPr/>
          </p:nvSpPr>
          <p:spPr>
            <a:xfrm>
              <a:off x="1021" y="2649"/>
              <a:ext cx="33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solidFill>
                    <a:schemeClr val="bg1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G</a:t>
              </a:r>
            </a:p>
          </p:txBody>
        </p:sp>
      </p:grpSp>
      <p:grpSp>
        <p:nvGrpSpPr>
          <p:cNvPr id="33837" name="组合 32813"/>
          <p:cNvGrpSpPr/>
          <p:nvPr/>
        </p:nvGrpSpPr>
        <p:grpSpPr>
          <a:xfrm>
            <a:off x="6030278" y="1049867"/>
            <a:ext cx="702469" cy="498872"/>
            <a:chOff x="3470" y="1740"/>
            <a:chExt cx="590" cy="419"/>
          </a:xfrm>
        </p:grpSpPr>
        <p:grpSp>
          <p:nvGrpSpPr>
            <p:cNvPr id="33838" name="组合 32814"/>
            <p:cNvGrpSpPr/>
            <p:nvPr/>
          </p:nvGrpSpPr>
          <p:grpSpPr>
            <a:xfrm flipV="1">
              <a:off x="3470" y="1842"/>
              <a:ext cx="590" cy="272"/>
              <a:chOff x="839" y="2886"/>
              <a:chExt cx="590" cy="272"/>
            </a:xfrm>
          </p:grpSpPr>
          <p:sp>
            <p:nvSpPr>
              <p:cNvPr id="33839" name="矩形 32815"/>
              <p:cNvSpPr/>
              <p:nvPr/>
            </p:nvSpPr>
            <p:spPr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40" name="矩形 32816"/>
              <p:cNvSpPr/>
              <p:nvPr/>
            </p:nvSpPr>
            <p:spPr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3841" name="矩形 32817"/>
              <p:cNvSpPr/>
              <p:nvPr/>
            </p:nvSpPr>
            <p:spPr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33842" name="组合 32818"/>
            <p:cNvGrpSpPr/>
            <p:nvPr/>
          </p:nvGrpSpPr>
          <p:grpSpPr>
            <a:xfrm>
              <a:off x="3606" y="1740"/>
              <a:ext cx="339" cy="419"/>
              <a:chOff x="975" y="2558"/>
              <a:chExt cx="339" cy="419"/>
            </a:xfrm>
          </p:grpSpPr>
          <p:grpSp>
            <p:nvGrpSpPr>
              <p:cNvPr id="33843" name="组合 32819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33844" name="矩形 32820"/>
                <p:cNvSpPr/>
                <p:nvPr/>
              </p:nvSpPr>
              <p:spPr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45" name="矩形 32821"/>
                <p:cNvSpPr/>
                <p:nvPr/>
              </p:nvSpPr>
              <p:spPr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999"/>
                  </a:srgbClr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846" name="流程图: 延期 32822"/>
                <p:cNvSpPr/>
                <p:nvPr/>
              </p:nvSpPr>
              <p:spPr>
                <a:xfrm rot="-5400000">
                  <a:off x="1109" y="2534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33847" name="文本框 32823"/>
              <p:cNvSpPr txBox="1"/>
              <p:nvPr/>
            </p:nvSpPr>
            <p:spPr>
              <a:xfrm>
                <a:off x="975" y="2590"/>
                <a:ext cx="339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solidFill>
                      <a:schemeClr val="bg1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G</a:t>
                </a:r>
              </a:p>
            </p:txBody>
          </p:sp>
        </p:grpSp>
      </p:grpSp>
      <p:sp>
        <p:nvSpPr>
          <p:cNvPr id="33849" name="文本框 32825"/>
          <p:cNvSpPr txBox="1"/>
          <p:nvPr/>
        </p:nvSpPr>
        <p:spPr>
          <a:xfrm>
            <a:off x="2088119" y="203570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</a:p>
        </p:txBody>
      </p:sp>
      <p:sp>
        <p:nvSpPr>
          <p:cNvPr id="33850" name="文本框 32826"/>
          <p:cNvSpPr txBox="1"/>
          <p:nvPr/>
        </p:nvSpPr>
        <p:spPr>
          <a:xfrm>
            <a:off x="4194334" y="203570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</a:p>
        </p:txBody>
      </p:sp>
      <p:sp>
        <p:nvSpPr>
          <p:cNvPr id="33851" name="文本框 32827"/>
          <p:cNvSpPr txBox="1"/>
          <p:nvPr/>
        </p:nvSpPr>
        <p:spPr>
          <a:xfrm>
            <a:off x="6192203" y="203570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</a:p>
        </p:txBody>
      </p:sp>
      <p:sp>
        <p:nvSpPr>
          <p:cNvPr id="33852" name="文本框 32855"/>
          <p:cNvSpPr txBox="1"/>
          <p:nvPr/>
        </p:nvSpPr>
        <p:spPr>
          <a:xfrm>
            <a:off x="533876" y="2532195"/>
            <a:ext cx="809482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要证明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压力的作用效果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压力大小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有关应选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__________;</a:t>
            </a:r>
            <a:r>
              <a:rPr lang="zh-CN" altLang="en-US" sz="24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</a:p>
        </p:txBody>
      </p:sp>
      <p:sp>
        <p:nvSpPr>
          <p:cNvPr id="33853" name="文本框 32857"/>
          <p:cNvSpPr txBox="1"/>
          <p:nvPr/>
        </p:nvSpPr>
        <p:spPr>
          <a:xfrm>
            <a:off x="533876" y="3019399"/>
            <a:ext cx="7764304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要证明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压力的作用效果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受力面积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有关应选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2400" b="1" u="sng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861" name="文本框 32860"/>
          <p:cNvSpPr txBox="1"/>
          <p:nvPr/>
        </p:nvSpPr>
        <p:spPr>
          <a:xfrm>
            <a:off x="6791325" y="2473140"/>
            <a:ext cx="110251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</a:rPr>
              <a:t>甲、乙</a:t>
            </a:r>
          </a:p>
        </p:txBody>
      </p:sp>
      <p:sp>
        <p:nvSpPr>
          <p:cNvPr id="32862" name="文本框 32861"/>
          <p:cNvSpPr txBox="1"/>
          <p:nvPr/>
        </p:nvSpPr>
        <p:spPr>
          <a:xfrm>
            <a:off x="6729889" y="3019399"/>
            <a:ext cx="11177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DC0000"/>
                </a:solidFill>
                <a:latin typeface="楷体" panose="02010609060101010101" charset="-122"/>
                <a:ea typeface="楷体" panose="02010609060101010101" charset="-122"/>
              </a:rPr>
              <a:t>乙、丙</a:t>
            </a:r>
          </a:p>
        </p:txBody>
      </p:sp>
      <p:sp>
        <p:nvSpPr>
          <p:cNvPr id="32863" name="矩形 32862"/>
          <p:cNvSpPr/>
          <p:nvPr/>
        </p:nvSpPr>
        <p:spPr>
          <a:xfrm>
            <a:off x="299561" y="4010316"/>
            <a:ext cx="806053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受力面积相同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压力越大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，压力的作用效果越明显。</a:t>
            </a:r>
          </a:p>
        </p:txBody>
      </p:sp>
      <p:sp>
        <p:nvSpPr>
          <p:cNvPr id="32864" name="矩形 32863"/>
          <p:cNvSpPr/>
          <p:nvPr/>
        </p:nvSpPr>
        <p:spPr>
          <a:xfrm>
            <a:off x="299720" y="4544695"/>
            <a:ext cx="8524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压力大小相同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受力面积越小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，压力的作用效果越明显。</a:t>
            </a:r>
          </a:p>
        </p:txBody>
      </p:sp>
      <p:sp>
        <p:nvSpPr>
          <p:cNvPr id="32866" name="文本框 32865"/>
          <p:cNvSpPr txBox="1"/>
          <p:nvPr/>
        </p:nvSpPr>
        <p:spPr>
          <a:xfrm>
            <a:off x="554930" y="3479774"/>
            <a:ext cx="1112805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结论：</a:t>
            </a: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3088411" y="429253"/>
            <a:ext cx="2969083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ym typeface="+mn-ea"/>
              </a:rPr>
              <a:t>实验回顾与数据分析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61" grpId="0"/>
      <p:bldP spid="32862" grpId="0"/>
      <p:bldP spid="32863" grpId="0"/>
      <p:bldP spid="32864" grpId="0"/>
      <p:bldP spid="3286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1659" y="777668"/>
            <a:ext cx="1492442" cy="83099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24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压力的</a:t>
            </a:r>
            <a:endParaRPr lang="en-US" altLang="zh-CN" sz="2400" b="1" strike="noStrike" noProof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algn="ctr" fontAlgn="base"/>
            <a:r>
              <a:rPr lang="zh-CN" altLang="en-US" sz="24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作用效果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3270" y="588686"/>
            <a:ext cx="4429125" cy="4603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sz="24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相同受力面积，比较压力大小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03269" y="1311546"/>
            <a:ext cx="4428649" cy="46037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sz="24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相同压力，比较受力面积大小</a:t>
            </a:r>
          </a:p>
        </p:txBody>
      </p:sp>
      <p:grpSp>
        <p:nvGrpSpPr>
          <p:cNvPr id="19480" name="组合 19479"/>
          <p:cNvGrpSpPr/>
          <p:nvPr/>
        </p:nvGrpSpPr>
        <p:grpSpPr>
          <a:xfrm>
            <a:off x="2283142" y="777112"/>
            <a:ext cx="966788" cy="671511"/>
            <a:chOff x="1797" y="1720"/>
            <a:chExt cx="812" cy="564"/>
          </a:xfrm>
        </p:grpSpPr>
        <p:sp>
          <p:nvSpPr>
            <p:cNvPr id="4" name="右箭头 3"/>
            <p:cNvSpPr/>
            <p:nvPr/>
          </p:nvSpPr>
          <p:spPr>
            <a:xfrm>
              <a:off x="1797" y="2104"/>
              <a:ext cx="812" cy="180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 fontAlgn="base"/>
              <a:endParaRPr lang="zh-CN" altLang="en-US" sz="24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18" y="1720"/>
              <a:ext cx="675" cy="388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比较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32395" y="771179"/>
            <a:ext cx="1327309" cy="1674971"/>
            <a:chOff x="7643875" y="3120218"/>
            <a:chExt cx="1561083" cy="1982713"/>
          </a:xfrm>
        </p:grpSpPr>
        <p:sp>
          <p:nvSpPr>
            <p:cNvPr id="7" name="手杖形箭头 6"/>
            <p:cNvSpPr/>
            <p:nvPr/>
          </p:nvSpPr>
          <p:spPr>
            <a:xfrm rot="5400000">
              <a:off x="7136384" y="3627708"/>
              <a:ext cx="1982713" cy="967732"/>
            </a:xfrm>
            <a:prstGeom prst="uturnArrow">
              <a:avLst>
                <a:gd name="adj1" fmla="val 25000"/>
                <a:gd name="adj2" fmla="val 25000"/>
                <a:gd name="adj3" fmla="val 38846"/>
                <a:gd name="adj4" fmla="val 43750"/>
                <a:gd name="adj5" fmla="val 75000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555954" y="3280227"/>
              <a:ext cx="649004" cy="1326879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求比值</a:t>
              </a:r>
            </a:p>
          </p:txBody>
        </p:sp>
      </p:grpSp>
      <p:sp>
        <p:nvSpPr>
          <p:cNvPr id="13" name="左箭头 12"/>
          <p:cNvSpPr/>
          <p:nvPr/>
        </p:nvSpPr>
        <p:spPr>
          <a:xfrm>
            <a:off x="1498123" y="2710312"/>
            <a:ext cx="5054918" cy="214313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4870" y="2608659"/>
            <a:ext cx="886778" cy="46037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压强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591224" y="2435463"/>
            <a:ext cx="1577341" cy="830104"/>
            <a:chOff x="9676" y="6329"/>
            <a:chExt cx="3772" cy="1743"/>
          </a:xfrm>
          <a:noFill/>
        </p:grpSpPr>
        <p:sp>
          <p:nvSpPr>
            <p:cNvPr id="19463" name="TextBox 11"/>
            <p:cNvSpPr txBox="1"/>
            <p:nvPr/>
          </p:nvSpPr>
          <p:spPr>
            <a:xfrm>
              <a:off x="9676" y="6329"/>
              <a:ext cx="3772" cy="1743"/>
            </a:xfrm>
            <a:prstGeom prst="rect">
              <a:avLst/>
            </a:prstGeom>
            <a:grpFill/>
            <a:ln w="25400" cap="flat" cmpd="sng">
              <a:solidFill>
                <a:srgbClr val="8064A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压力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</a:p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受力面积</a:t>
              </a: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10015" y="7176"/>
              <a:ext cx="3272" cy="0"/>
            </a:xfrm>
            <a:prstGeom prst="line">
              <a:avLst/>
            </a:prstGeom>
            <a:grpFill/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130743" y="3582802"/>
            <a:ext cx="723424" cy="830104"/>
            <a:chOff x="9425" y="6329"/>
            <a:chExt cx="2250" cy="1743"/>
          </a:xfrm>
        </p:grpSpPr>
        <p:sp>
          <p:nvSpPr>
            <p:cNvPr id="15" name="TextBox 11"/>
            <p:cNvSpPr txBox="1"/>
            <p:nvPr/>
          </p:nvSpPr>
          <p:spPr>
            <a:xfrm>
              <a:off x="9425" y="6329"/>
              <a:ext cx="2250" cy="1743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 </a:t>
              </a:r>
            </a:p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S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883" y="7167"/>
              <a:ext cx="1106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5"/>
          <p:cNvSpPr txBox="1"/>
          <p:nvPr/>
        </p:nvSpPr>
        <p:spPr>
          <a:xfrm>
            <a:off x="1552099" y="3742187"/>
            <a:ext cx="760571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47153" y="1621605"/>
            <a:ext cx="982028" cy="838676"/>
            <a:chOff x="1798" y="3777"/>
            <a:chExt cx="2062" cy="1761"/>
          </a:xfrm>
        </p:grpSpPr>
        <p:sp>
          <p:nvSpPr>
            <p:cNvPr id="17" name="上箭头 16"/>
            <p:cNvSpPr/>
            <p:nvPr/>
          </p:nvSpPr>
          <p:spPr>
            <a:xfrm>
              <a:off x="3303" y="3777"/>
              <a:ext cx="557" cy="1761"/>
            </a:xfrm>
            <a:prstGeom prst="up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98" y="4198"/>
              <a:ext cx="168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反映</a:t>
              </a:r>
            </a:p>
          </p:txBody>
        </p:sp>
      </p:grpSp>
      <p:sp>
        <p:nvSpPr>
          <p:cNvPr id="9217" name="TextBox 1"/>
          <p:cNvSpPr txBox="1"/>
          <p:nvPr/>
        </p:nvSpPr>
        <p:spPr>
          <a:xfrm>
            <a:off x="1498123" y="2320147"/>
            <a:ext cx="515747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物体所受压力的大小与受力面积之比</a:t>
            </a:r>
          </a:p>
        </p:txBody>
      </p:sp>
      <p:sp>
        <p:nvSpPr>
          <p:cNvPr id="32" name="TextBox 6"/>
          <p:cNvSpPr txBox="1"/>
          <p:nvPr/>
        </p:nvSpPr>
        <p:spPr>
          <a:xfrm>
            <a:off x="3673316" y="3661622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3924062" y="3835215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747611" y="3805687"/>
            <a:ext cx="453390" cy="3714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0"/>
          <p:cNvSpPr txBox="1"/>
          <p:nvPr/>
        </p:nvSpPr>
        <p:spPr>
          <a:xfrm>
            <a:off x="4360069" y="3742346"/>
            <a:ext cx="923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=1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5434090" y="3501519"/>
            <a:ext cx="3625613" cy="830997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spcBef>
                <a:spcPct val="50000"/>
              </a:spcBef>
            </a:pPr>
            <a:r>
              <a:rPr lang="zh-CN" altLang="zh-CN" sz="2400"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1Pa</a:t>
            </a:r>
            <a:r>
              <a:rPr lang="zh-CN" altLang="en-US" sz="2400" b="1" strike="noStrike" noProof="1">
                <a:solidFill>
                  <a:srgbClr val="3333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物体在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</a:t>
            </a:r>
            <a:r>
              <a:rPr lang="en-US" altLang="zh-CN" sz="2400" b="1" strike="noStrike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面积上受到的压力是</a:t>
            </a:r>
            <a:r>
              <a:rPr lang="zh-CN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552099" y="2850515"/>
            <a:ext cx="506920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等于物体单位受力面积所受的压力</a:t>
            </a:r>
          </a:p>
        </p:txBody>
      </p:sp>
      <p:sp>
        <p:nvSpPr>
          <p:cNvPr id="41" name="TextBox 12"/>
          <p:cNvSpPr txBox="1"/>
          <p:nvPr/>
        </p:nvSpPr>
        <p:spPr>
          <a:xfrm>
            <a:off x="3469720" y="3805450"/>
            <a:ext cx="48696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3" name="下弧形箭头 42"/>
          <p:cNvSpPr/>
          <p:nvPr/>
        </p:nvSpPr>
        <p:spPr>
          <a:xfrm rot="21360000">
            <a:off x="2490311" y="4215739"/>
            <a:ext cx="1662589" cy="19764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4" name="上弧形箭头 43"/>
          <p:cNvSpPr/>
          <p:nvPr/>
        </p:nvSpPr>
        <p:spPr>
          <a:xfrm rot="180000">
            <a:off x="2514600" y="3536130"/>
            <a:ext cx="1327785" cy="19716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351949" y="4540541"/>
            <a:ext cx="8439626" cy="5355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>
                <a:latin typeface="Times New Roman" panose="02020603050405020304" charset="0"/>
                <a:ea typeface="华文楷体"/>
              </a:rPr>
              <a:t>将一张报纸对折一下，平铺在地面上，对地面的压强约为</a:t>
            </a:r>
            <a:r>
              <a:rPr lang="en-US" altLang="zh-CN" sz="2400" b="1" strike="noStrike" noProof="1" smtClean="0">
                <a:latin typeface="Times New Roman" panose="02020603050405020304" charset="0"/>
                <a:ea typeface="华文楷体"/>
              </a:rPr>
              <a:t>1Pa</a:t>
            </a:r>
            <a:r>
              <a:rPr lang="zh-CN" altLang="en-US" sz="2400" b="1" strike="noStrike" noProof="1">
                <a:latin typeface="Times New Roman" panose="02020603050405020304" charset="0"/>
                <a:ea typeface="华文楷体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13" grpId="0" bldLvl="0" animBg="1"/>
      <p:bldP spid="16" grpId="0" bldLvl="0" animBg="1"/>
      <p:bldP spid="19" grpId="0" bldLvl="0" animBg="1"/>
      <p:bldP spid="9217" grpId="0"/>
      <p:bldP spid="32" grpId="0"/>
      <p:bldP spid="33" grpId="0"/>
      <p:bldP spid="35" grpId="0"/>
      <p:bldP spid="36" grpId="0" bldLvl="0" animBg="1"/>
      <p:bldP spid="37" grpId="0"/>
      <p:bldP spid="41" grpId="0"/>
      <p:bldP spid="43" grpId="0" bldLvl="0" animBg="1"/>
      <p:bldP spid="44" grpId="0" bldLvl="0" animBg="1"/>
      <p:bldP spid="4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37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539" y="4333372"/>
            <a:ext cx="594122" cy="3726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33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635" y="2026894"/>
            <a:ext cx="13239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Rectangle 2"/>
          <p:cNvSpPr>
            <a:spLocks noGrp="1" noRot="1"/>
          </p:cNvSpPr>
          <p:nvPr>
            <p:ph type="body" sz="half" idx="4294967295"/>
          </p:nvPr>
        </p:nvSpPr>
        <p:spPr>
          <a:xfrm>
            <a:off x="0" y="1200150"/>
            <a:ext cx="6442745" cy="3943350"/>
          </a:xfrm>
          <a:prstGeom prst="rect">
            <a:avLst/>
          </a:prstGeom>
        </p:spPr>
        <p:txBody>
          <a:bodyPr vert="horz" wrap="square" lIns="68580" tIns="34290" rIns="68580" bIns="34290" anchor="t">
            <a:noAutofit/>
          </a:bodyPr>
          <a:lstStyle/>
          <a:p>
            <a:pPr indent="0" fontAlgn="auto"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边长为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10cm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的正方体铝块，放在面积为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0.9m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的桌面上，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受力面积是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；若放在面积为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10cm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的桌面上，受力面积是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___________m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aphicFrame>
        <p:nvGraphicFramePr>
          <p:cNvPr id="22534" name="Object 2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388350" y="1847850"/>
          <a:ext cx="7556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r:id="rId5" imgW="241300" imgH="342900" progId="Equation.3">
                  <p:embed/>
                </p:oleObj>
              </mc:Choice>
              <mc:Fallback>
                <p:oleObj r:id="rId5" imgW="241300" imgH="3429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>
                      <a:xfrm>
                        <a:off x="8388350" y="1847850"/>
                        <a:ext cx="755650" cy="10731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32" name="Text Box 40"/>
          <p:cNvSpPr txBox="1"/>
          <p:nvPr/>
        </p:nvSpPr>
        <p:spPr>
          <a:xfrm>
            <a:off x="7433072" y="3780685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</a:p>
        </p:txBody>
      </p:sp>
      <p:pic>
        <p:nvPicPr>
          <p:cNvPr id="33835" name="Picture 43"/>
          <p:cNvPicPr>
            <a:picLocks noChangeAspect="1"/>
          </p:cNvPicPr>
          <p:nvPr/>
        </p:nvPicPr>
        <p:blipFill>
          <a:blip r:embed="rId7"/>
          <a:srcRect l="14633" r="16826"/>
          <a:stretch>
            <a:fillRect/>
          </a:stretch>
        </p:blipFill>
        <p:spPr>
          <a:xfrm>
            <a:off x="7525703" y="757687"/>
            <a:ext cx="684848" cy="84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36" name="Text Box 44"/>
          <p:cNvSpPr txBox="1"/>
          <p:nvPr/>
        </p:nvSpPr>
        <p:spPr>
          <a:xfrm>
            <a:off x="7568804" y="1589220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33828" name="Line 36"/>
          <p:cNvSpPr/>
          <p:nvPr/>
        </p:nvSpPr>
        <p:spPr>
          <a:xfrm flipV="1">
            <a:off x="7083266" y="1727809"/>
            <a:ext cx="513160" cy="43219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6" name="Line 34"/>
          <p:cNvSpPr/>
          <p:nvPr/>
        </p:nvSpPr>
        <p:spPr>
          <a:xfrm>
            <a:off x="6553200" y="2159767"/>
            <a:ext cx="676751" cy="476"/>
          </a:xfrm>
          <a:prstGeom prst="line">
            <a:avLst/>
          </a:prstGeom>
          <a:ln w="127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3838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4681" y="3037735"/>
            <a:ext cx="1026319" cy="84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30" name="Line 38"/>
          <p:cNvSpPr/>
          <p:nvPr/>
        </p:nvSpPr>
        <p:spPr>
          <a:xfrm flipV="1">
            <a:off x="6650831" y="4020000"/>
            <a:ext cx="782479" cy="31337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7" name="Line 35"/>
          <p:cNvSpPr/>
          <p:nvPr/>
        </p:nvSpPr>
        <p:spPr>
          <a:xfrm>
            <a:off x="6371749" y="4333372"/>
            <a:ext cx="262890" cy="953"/>
          </a:xfrm>
          <a:prstGeom prst="line">
            <a:avLst/>
          </a:prstGeom>
          <a:ln w="127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4418723" y="1819407"/>
            <a:ext cx="6527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-2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4778" y="2956896"/>
            <a:ext cx="6527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-3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96023" y="47772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正确理解受力面积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Par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969 0.110279 L 0.120521 -0.137962 " pathEditMode="relative" rAng="0" ptsTypes="">
                                      <p:cBhvr>
                                        <p:cTn id="16" dur="2000" spd="-1000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1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726 0.088973 L 0.136374 -0.241427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0" y="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2" grpId="0"/>
      <p:bldP spid="33836" grpId="0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9091" y="749591"/>
            <a:ext cx="8445818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水平桌面上放一本书，书所受的重力为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3N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，与桌面的接触面积为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400" b="1" strike="noStrike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strike="noStrike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，计算书对桌面的压强。</a:t>
            </a:r>
          </a:p>
        </p:txBody>
      </p:sp>
      <p:sp>
        <p:nvSpPr>
          <p:cNvPr id="3079" name="TextBox 3"/>
          <p:cNvSpPr txBox="1"/>
          <p:nvPr/>
        </p:nvSpPr>
        <p:spPr>
          <a:xfrm>
            <a:off x="1951435" y="2353363"/>
            <a:ext cx="9179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即：</a:t>
            </a:r>
          </a:p>
        </p:txBody>
      </p:sp>
      <p:sp>
        <p:nvSpPr>
          <p:cNvPr id="3080" name="TextBox 4"/>
          <p:cNvSpPr txBox="1"/>
          <p:nvPr/>
        </p:nvSpPr>
        <p:spPr>
          <a:xfrm>
            <a:off x="528638" y="1864969"/>
            <a:ext cx="67308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书对水平桌面的压力等于它的重力，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5828" y="2353363"/>
            <a:ext cx="1685077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3 N</a:t>
            </a:r>
            <a:endParaRPr lang="zh-CN" altLang="en-US" sz="2400" b="1" dirty="0"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2063" y="2986776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桌面的受力面积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2386" y="2978682"/>
            <a:ext cx="201850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-2 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7756" y="375687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所以压强</a:t>
            </a:r>
          </a:p>
        </p:txBody>
      </p:sp>
      <p:graphicFrame>
        <p:nvGraphicFramePr>
          <p:cNvPr id="3074" name="对象 3073"/>
          <p:cNvGraphicFramePr/>
          <p:nvPr>
            <p:extLst>
              <p:ext uri="{D42A27DB-BD31-4B8C-83A1-F6EECF244321}">
                <p14:modId xmlns:p14="http://schemas.microsoft.com/office/powerpoint/2010/main" val="3657018585"/>
              </p:ext>
            </p:extLst>
          </p:nvPr>
        </p:nvGraphicFramePr>
        <p:xfrm>
          <a:off x="2579489" y="3581850"/>
          <a:ext cx="3502819" cy="788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r:id="rId3" imgW="1854200" imgH="431800" progId="Equation.DSMT4">
                  <p:embed/>
                </p:oleObj>
              </mc:Choice>
              <mc:Fallback>
                <p:oleObj r:id="rId3" imgW="1854200" imgH="4318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9489" y="3581850"/>
                        <a:ext cx="3502819" cy="78819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5" name="TextBox 10"/>
          <p:cNvSpPr txBox="1"/>
          <p:nvPr/>
        </p:nvSpPr>
        <p:spPr>
          <a:xfrm>
            <a:off x="1262063" y="4396113"/>
            <a:ext cx="4320779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答：书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对桌面的压强为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60 Pa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8" b="10014"/>
          <a:stretch/>
        </p:blipFill>
        <p:spPr>
          <a:xfrm>
            <a:off x="6517299" y="2525928"/>
            <a:ext cx="2193720" cy="1461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6" grpId="0"/>
      <p:bldP spid="7" grpId="0"/>
      <p:bldP spid="8" grpId="0"/>
      <p:bldP spid="9" grpId="0"/>
      <p:bldP spid="30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44090" y="504799"/>
            <a:ext cx="4802505" cy="460534"/>
            <a:chOff x="6110" y="1096"/>
            <a:chExt cx="10084" cy="967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6110" y="1138"/>
              <a:ext cx="2862" cy="889"/>
              <a:chOff x="2212975" y="684067"/>
              <a:chExt cx="1817440" cy="56509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212975" y="684067"/>
                <a:ext cx="1817440" cy="565095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7" name="矩形 1"/>
              <p:cNvSpPr>
                <a:spLocks noChangeArrowheads="1"/>
              </p:cNvSpPr>
              <p:nvPr/>
            </p:nvSpPr>
            <p:spPr bwMode="auto">
              <a:xfrm>
                <a:off x="2225794" y="731692"/>
                <a:ext cx="1682512" cy="517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3</a:t>
                </a:r>
                <a:endParaRPr lang="en-US" sz="2400" b="1" dirty="0">
                  <a:solidFill>
                    <a:schemeClr val="bg1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581" y="1096"/>
              <a:ext cx="661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怎样减小或增大压强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7094" y="1136068"/>
            <a:ext cx="2752725" cy="905112"/>
            <a:chOff x="976" y="5913"/>
            <a:chExt cx="5780" cy="1901"/>
          </a:xfrm>
        </p:grpSpPr>
        <p:sp>
          <p:nvSpPr>
            <p:cNvPr id="44034" name="文本框 15362"/>
            <p:cNvSpPr txBox="1"/>
            <p:nvPr/>
          </p:nvSpPr>
          <p:spPr>
            <a:xfrm>
              <a:off x="976" y="6377"/>
              <a:ext cx="5780" cy="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根据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可知：</a:t>
              </a:r>
            </a:p>
          </p:txBody>
        </p:sp>
        <p:grpSp>
          <p:nvGrpSpPr>
            <p:cNvPr id="44035" name="组合 15363"/>
            <p:cNvGrpSpPr/>
            <p:nvPr/>
          </p:nvGrpSpPr>
          <p:grpSpPr>
            <a:xfrm>
              <a:off x="3583" y="5913"/>
              <a:ext cx="818" cy="1901"/>
              <a:chOff x="4059" y="1153"/>
              <a:chExt cx="327" cy="760"/>
            </a:xfrm>
          </p:grpSpPr>
          <p:sp>
            <p:nvSpPr>
              <p:cNvPr id="44036" name="文本框 15364"/>
              <p:cNvSpPr txBox="1"/>
              <p:nvPr/>
            </p:nvSpPr>
            <p:spPr>
              <a:xfrm>
                <a:off x="4059" y="1153"/>
                <a:ext cx="327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4037" name="文本框 15365"/>
              <p:cNvSpPr txBox="1"/>
              <p:nvPr/>
            </p:nvSpPr>
            <p:spPr>
              <a:xfrm>
                <a:off x="4073" y="1525"/>
                <a:ext cx="299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</a:p>
            </p:txBody>
          </p:sp>
        </p:grpSp>
        <p:sp>
          <p:nvSpPr>
            <p:cNvPr id="44038" name="直接连接符 15366"/>
            <p:cNvSpPr/>
            <p:nvPr/>
          </p:nvSpPr>
          <p:spPr>
            <a:xfrm>
              <a:off x="3428" y="6843"/>
              <a:ext cx="90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369" name="文本框 15368"/>
          <p:cNvSpPr txBox="1"/>
          <p:nvPr/>
        </p:nvSpPr>
        <p:spPr>
          <a:xfrm>
            <a:off x="3309232" y="4215331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3300843" y="3358323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041" name="文本框 15370"/>
          <p:cNvSpPr txBox="1"/>
          <p:nvPr/>
        </p:nvSpPr>
        <p:spPr>
          <a:xfrm>
            <a:off x="1542612" y="3698304"/>
            <a:ext cx="1422184" cy="461665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增大压强</a:t>
            </a:r>
          </a:p>
        </p:txBody>
      </p:sp>
      <p:sp>
        <p:nvSpPr>
          <p:cNvPr id="15373" name="文本框 15372"/>
          <p:cNvSpPr txBox="1"/>
          <p:nvPr/>
        </p:nvSpPr>
        <p:spPr>
          <a:xfrm>
            <a:off x="3300843" y="2783496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3300843" y="1885041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受力面积一定时、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044" name="文本框 15374"/>
          <p:cNvSpPr txBox="1"/>
          <p:nvPr/>
        </p:nvSpPr>
        <p:spPr>
          <a:xfrm>
            <a:off x="1503420" y="2346706"/>
            <a:ext cx="1422184" cy="461665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减小压强</a:t>
            </a:r>
          </a:p>
        </p:txBody>
      </p:sp>
      <p:sp>
        <p:nvSpPr>
          <p:cNvPr id="15378" name="左大括号 15377"/>
          <p:cNvSpPr/>
          <p:nvPr/>
        </p:nvSpPr>
        <p:spPr>
          <a:xfrm>
            <a:off x="3102961" y="3470031"/>
            <a:ext cx="197882" cy="1009689"/>
          </a:xfrm>
          <a:prstGeom prst="leftBrace">
            <a:avLst>
              <a:gd name="adj1" fmla="val 7056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9" name="左大括号 15378"/>
          <p:cNvSpPr/>
          <p:nvPr/>
        </p:nvSpPr>
        <p:spPr>
          <a:xfrm>
            <a:off x="3105819" y="2005325"/>
            <a:ext cx="195024" cy="1031319"/>
          </a:xfrm>
          <a:prstGeom prst="leftBrace">
            <a:avLst>
              <a:gd name="adj1" fmla="val 7056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44041" grpId="0" animBg="1"/>
      <p:bldP spid="15373" grpId="0"/>
      <p:bldP spid="15374" grpId="0"/>
      <p:bldP spid="440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986" y="1197742"/>
            <a:ext cx="2697480" cy="1534478"/>
          </a:xfrm>
          <a:prstGeom prst="rect">
            <a:avLst/>
          </a:prstGeom>
        </p:spPr>
      </p:pic>
      <p:pic>
        <p:nvPicPr>
          <p:cNvPr id="8" name="图片 7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176" y="3187991"/>
            <a:ext cx="2697956" cy="153447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b="5064"/>
          <a:stretch/>
        </p:blipFill>
        <p:spPr>
          <a:xfrm>
            <a:off x="189547" y="1197742"/>
            <a:ext cx="2841363" cy="1534954"/>
          </a:xfrm>
          <a:prstGeom prst="rect">
            <a:avLst/>
          </a:prstGeom>
        </p:spPr>
      </p:pic>
      <p:pic>
        <p:nvPicPr>
          <p:cNvPr id="22" name="图片 21" descr="55eebc77be0c421db226432b6283c2f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073" y="3215614"/>
            <a:ext cx="2697004" cy="1534954"/>
          </a:xfrm>
          <a:prstGeom prst="rect">
            <a:avLst/>
          </a:prstGeom>
        </p:spPr>
      </p:pic>
      <p:pic>
        <p:nvPicPr>
          <p:cNvPr id="23" name="图片 22" descr="u=1165525227,707541520&amp;fm=26&amp;gp=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3653" y="1198695"/>
            <a:ext cx="2697480" cy="1534001"/>
          </a:xfrm>
          <a:prstGeom prst="rect">
            <a:avLst/>
          </a:prstGeom>
        </p:spPr>
      </p:pic>
      <p:graphicFrame>
        <p:nvGraphicFramePr>
          <p:cNvPr id="24" name="对象 23"/>
          <p:cNvGraphicFramePr/>
          <p:nvPr/>
        </p:nvGraphicFramePr>
        <p:xfrm>
          <a:off x="3306604" y="3217042"/>
          <a:ext cx="2709863" cy="1475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r:id="rId8" imgW="7048500" imgH="4610100" progId="Paint.Picture">
                  <p:embed/>
                </p:oleObj>
              </mc:Choice>
              <mc:Fallback>
                <p:oleObj r:id="rId8" imgW="7048500" imgH="4610100" progId="Paint.Picture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06604" y="3217042"/>
                        <a:ext cx="2709863" cy="1475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2" name="矩形 46091"/>
          <p:cNvSpPr/>
          <p:nvPr/>
        </p:nvSpPr>
        <p:spPr>
          <a:xfrm>
            <a:off x="690085" y="2732220"/>
            <a:ext cx="7799573" cy="568643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通常情况下，通过</a:t>
            </a:r>
            <a:r>
              <a:rPr lang="zh-CN" altLang="en-US" sz="2700" b="1" dirty="0">
                <a:solidFill>
                  <a:srgbClr val="C00000"/>
                </a:solidFill>
                <a:latin typeface="华文琥珀" charset="0"/>
                <a:ea typeface="宋体" panose="02010600030101010101" pitchFamily="2" charset="-122"/>
              </a:rPr>
              <a:t>增大受力面积</a:t>
            </a:r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方法来减小压强。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9708" y="1197742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铁轨枕木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99146" y="1197741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骆驼脚掌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07380" y="1197740"/>
            <a:ext cx="82740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沙发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55859" y="4386156"/>
            <a:ext cx="1731169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大型平板车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11296" y="4290193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书包背带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617465" y="4232566"/>
            <a:ext cx="141732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坦克履带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04913" y="55963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减小压强的实例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" y="1013434"/>
            <a:ext cx="2748439" cy="1546860"/>
          </a:xfrm>
          <a:prstGeom prst="rect">
            <a:avLst/>
          </a:prstGeom>
        </p:spPr>
      </p:pic>
      <p:pic>
        <p:nvPicPr>
          <p:cNvPr id="7" name="图片 6" descr="timg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756" y="1002956"/>
            <a:ext cx="2747963" cy="1568768"/>
          </a:xfrm>
          <a:prstGeom prst="rect">
            <a:avLst/>
          </a:prstGeom>
        </p:spPr>
      </p:pic>
      <p:pic>
        <p:nvPicPr>
          <p:cNvPr id="16" name="图片 15" descr="timg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9434" y="1013434"/>
            <a:ext cx="2748915" cy="1547336"/>
          </a:xfrm>
          <a:prstGeom prst="rect">
            <a:avLst/>
          </a:prstGeom>
        </p:spPr>
      </p:pic>
      <p:pic>
        <p:nvPicPr>
          <p:cNvPr id="2" name="图片 1" descr="006czwvyzy78twdoFZEe2&amp;6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8958" y="3093694"/>
            <a:ext cx="2749391" cy="1545431"/>
          </a:xfrm>
          <a:prstGeom prst="rect">
            <a:avLst/>
          </a:prstGeom>
        </p:spPr>
      </p:pic>
      <p:pic>
        <p:nvPicPr>
          <p:cNvPr id="4" name="图片 3" descr="aac56f74jw1etavit51apg208w040n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129" y="3093694"/>
            <a:ext cx="2749391" cy="1545431"/>
          </a:xfrm>
          <a:prstGeom prst="rect">
            <a:avLst/>
          </a:prstGeom>
        </p:spPr>
      </p:pic>
      <p:pic>
        <p:nvPicPr>
          <p:cNvPr id="3" name="图片 2" descr="15301037763807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0756" y="3093694"/>
            <a:ext cx="2748439" cy="16054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00200" y="2092105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用刀切菜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87253" y="2078474"/>
            <a:ext cx="1151096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磨菜刀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62374" y="2092218"/>
            <a:ext cx="1236821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破窗锤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0200" y="4178748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啄木鸟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27613" y="4178749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老虎牙齿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403189" y="4178750"/>
            <a:ext cx="1417320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电锤破石</a:t>
            </a:r>
          </a:p>
        </p:txBody>
      </p:sp>
      <p:sp>
        <p:nvSpPr>
          <p:cNvPr id="46092" name="矩形 46091"/>
          <p:cNvSpPr/>
          <p:nvPr/>
        </p:nvSpPr>
        <p:spPr>
          <a:xfrm>
            <a:off x="696278" y="2558607"/>
            <a:ext cx="7734658" cy="568643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通常情况下，通过</a:t>
            </a:r>
            <a:r>
              <a:rPr lang="zh-CN" altLang="en-US" sz="2700" b="1" dirty="0">
                <a:solidFill>
                  <a:srgbClr val="C00000"/>
                </a:solidFill>
                <a:latin typeface="华文琥珀" charset="0"/>
                <a:ea typeface="宋体" panose="02010600030101010101" pitchFamily="2" charset="-122"/>
              </a:rPr>
              <a:t>减小受力面积</a:t>
            </a:r>
            <a:r>
              <a:rPr lang="zh-CN" altLang="en-US" sz="2700" b="1" dirty="0">
                <a:latin typeface="华文琥珀" charset="0"/>
                <a:ea typeface="宋体" panose="02010600030101010101" pitchFamily="2" charset="-122"/>
              </a:rPr>
              <a:t>方法来增大压强。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04913" y="43380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增大压强的实例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6861" y="552424"/>
            <a:ext cx="869823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仔细观察挖掘机，它的结构应用了许多物理知识，其中哪些地方应用了压强知识？试列举出来。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（1）增大压强的地方：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（2）减小压强的地方：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69553" y="2231503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挖斗前端很尖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69553" y="3347238"/>
            <a:ext cx="1905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履带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很宽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43" y="1214185"/>
            <a:ext cx="3954790" cy="32903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955506" y="1108445"/>
            <a:ext cx="2543175" cy="1228725"/>
            <a:chOff x="5968" y="2706"/>
            <a:chExt cx="5340" cy="2580"/>
          </a:xfrm>
        </p:grpSpPr>
        <p:grpSp>
          <p:nvGrpSpPr>
            <p:cNvPr id="5" name="组合 4"/>
            <p:cNvGrpSpPr/>
            <p:nvPr/>
          </p:nvGrpSpPr>
          <p:grpSpPr>
            <a:xfrm>
              <a:off x="5968" y="2706"/>
              <a:ext cx="5340" cy="2414"/>
              <a:chOff x="5941" y="1306"/>
              <a:chExt cx="5340" cy="2414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5941" y="1940"/>
                <a:ext cx="5340" cy="1780"/>
              </a:xfrm>
              <a:prstGeom prst="parallelogram">
                <a:avLst>
                  <a:gd name="adj" fmla="val 41981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2" name="立方体 22531"/>
              <p:cNvSpPr/>
              <p:nvPr/>
            </p:nvSpPr>
            <p:spPr>
              <a:xfrm rot="-10799949" flipV="1">
                <a:off x="8170" y="1306"/>
                <a:ext cx="1180" cy="1821"/>
              </a:xfrm>
              <a:prstGeom prst="cube">
                <a:avLst>
                  <a:gd name="adj" fmla="val 14049"/>
                </a:avLst>
              </a:prstGeom>
              <a:solidFill>
                <a:srgbClr val="80808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2400" i="1">
                    <a:solidFill>
                      <a:prstClr val="white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ρ 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9538" y="3249"/>
              <a:ext cx="58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charset="0"/>
                  <a:cs typeface="Times New Roman" panose="02020603050405020304" charset="0"/>
                </a:rPr>
                <a:t>h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377" y="2890"/>
              <a:ext cx="640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377" y="4527"/>
              <a:ext cx="640" cy="0"/>
            </a:xfrm>
            <a:prstGeom prst="line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9888" y="2911"/>
              <a:ext cx="4" cy="583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9888" y="3987"/>
              <a:ext cx="0" cy="54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8497" y="4319"/>
              <a:ext cx="58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charset="0"/>
                  <a:cs typeface="Times New Roman" panose="02020603050405020304" charset="0"/>
                </a:rPr>
                <a:t>S</a:t>
              </a:r>
            </a:p>
          </p:txBody>
        </p:sp>
      </p:grpSp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021631"/>
              </p:ext>
            </p:extLst>
          </p:nvPr>
        </p:nvGraphicFramePr>
        <p:xfrm>
          <a:off x="2808288" y="2779713"/>
          <a:ext cx="302895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3" imgW="2222280" imgH="609480" progId="Equation.DSMT4">
                  <p:embed/>
                </p:oleObj>
              </mc:Choice>
              <mc:Fallback>
                <p:oleObj name="Equation" r:id="rId3" imgW="222228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8288" y="2779713"/>
                        <a:ext cx="302895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68846" y="1077372"/>
            <a:ext cx="3743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物块对水平面的压力：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84508" y="1667198"/>
            <a:ext cx="3743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ρVg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ρShg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56433" y="2318985"/>
            <a:ext cx="316277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物块对水平面的压强：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26782" y="3802738"/>
            <a:ext cx="8422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柱形物块对水平面的压强大小只与物块的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密度和高度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有关，与物块的质量、底面积等因素无关。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404913" y="433802"/>
            <a:ext cx="3958508" cy="495548"/>
            <a:chOff x="2506980" y="579256"/>
            <a:chExt cx="3958508" cy="49554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柱形物体对水平面的压强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34581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" y="1081599"/>
            <a:ext cx="9044940" cy="38814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（2018•武汉）如图所示，在“探究影响压力作用效果的因素”的实验中，下列说法正确的是（　　）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①甲、乙两次实验中，小桌对海绵压力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的大小相等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②甲图中小桌对海绵压力作用的效果比乙图中的明显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③甲、乙两次实验，说明压力作用的效果跟压力的大小有关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④为了完成整个实验，可以将乙图中的砝码取下来，并将看到的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实验现象和甲图中的对比</a:t>
            </a: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A．①②             B．①②④             C．①③④         D．②③④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91343" y="1499505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4" name="图片 3" descr="94c30571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855" y="1445858"/>
            <a:ext cx="2066925" cy="1128713"/>
          </a:xfrm>
          <a:prstGeom prst="rect">
            <a:avLst/>
          </a:prstGeom>
        </p:spPr>
      </p:pic>
      <p:grpSp>
        <p:nvGrpSpPr>
          <p:cNvPr id="15" name="组合 3"/>
          <p:cNvGrpSpPr/>
          <p:nvPr/>
        </p:nvGrpSpPr>
        <p:grpSpPr bwMode="auto">
          <a:xfrm>
            <a:off x="3371850" y="534779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4875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2279" y="618512"/>
            <a:ext cx="89594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我们都知道铁钉的钉尖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是比较尖锐的,你能想象到人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的身体躺在布满铁钉且钉尖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向上的钉床上会是怎样的一种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情形吗? 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人能平安无事地躺在钉床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上，这里面包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含哪种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神秘的科学知识呢?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079" y="830509"/>
            <a:ext cx="4732895" cy="317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99" y="991165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（吉林中考）国家制定载货车辆对地面的压强控制在7×l0</a:t>
            </a:r>
            <a:r>
              <a:rPr lang="zh-CN" altLang="en-US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Pa以内。一辆在水平路面行驶的四轮货车，车与货物总质量是1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2t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，每个车轮与地面接触面积是0.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03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zh-CN" altLang="en-US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。求：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（1）货车对路面的压力是多少？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（2）货车对路面的压强是多少？是否超过标准？（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g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取10N/kg）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098" y="3299491"/>
            <a:ext cx="9099233" cy="14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（1）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货车对路面的压力：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=1.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×l0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kg×10N/kg=1.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×l0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N；</a:t>
            </a:r>
          </a:p>
          <a:p>
            <a:pPr>
              <a:lnSpc>
                <a:spcPct val="110000"/>
              </a:lnSpc>
            </a:pPr>
            <a:endParaRPr lang="en-US" altLang="zh-CN" sz="1000" b="1" dirty="0">
              <a:solidFill>
                <a:srgbClr val="FF0000"/>
              </a:solidFill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（2）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货车对路面的压强：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=                           =1×10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Pa＞7×10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Pa，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所以超过标准。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014785"/>
              </p:ext>
            </p:extLst>
          </p:nvPr>
        </p:nvGraphicFramePr>
        <p:xfrm>
          <a:off x="3883342" y="3633342"/>
          <a:ext cx="2005965" cy="827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r:id="rId5" imgW="1016000" imgH="419100" progId="Equation.KSEE3">
                  <p:embed/>
                </p:oleObj>
              </mc:Choice>
              <mc:Fallback>
                <p:oleObj r:id="rId5" imgW="1016000" imgH="4191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83342" y="3633342"/>
                        <a:ext cx="2005965" cy="827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1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5965592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536" y="1003082"/>
            <a:ext cx="88201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•枣庄）如图所示的四种动物器官，具有减小压强功能的是 （　　）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A．啄木鸟的喙 B．骆驼的脚掌 C．鳄鱼的牙齿 D．蚊子的口器 </a:t>
            </a:r>
          </a:p>
        </p:txBody>
      </p:sp>
      <p:pic>
        <p:nvPicPr>
          <p:cNvPr id="3" name="图片 2" descr="db08966a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039" y="2185818"/>
            <a:ext cx="1106329" cy="1404461"/>
          </a:xfrm>
          <a:prstGeom prst="rect">
            <a:avLst/>
          </a:prstGeom>
        </p:spPr>
      </p:pic>
      <p:pic>
        <p:nvPicPr>
          <p:cNvPr id="4" name="图片 3" descr="2432b49e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109" y="2241063"/>
            <a:ext cx="2002631" cy="1349216"/>
          </a:xfrm>
          <a:prstGeom prst="rect">
            <a:avLst/>
          </a:prstGeom>
        </p:spPr>
      </p:pic>
      <p:pic>
        <p:nvPicPr>
          <p:cNvPr id="5" name="图片 4" descr="d431ef2d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030" y="2207507"/>
            <a:ext cx="1960721" cy="1404461"/>
          </a:xfrm>
          <a:prstGeom prst="rect">
            <a:avLst/>
          </a:prstGeom>
        </p:spPr>
      </p:pic>
      <p:pic>
        <p:nvPicPr>
          <p:cNvPr id="6" name="图片 5" descr="e0d25277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653" y="2207507"/>
            <a:ext cx="1918811" cy="13349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59438" y="1717239"/>
            <a:ext cx="38985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26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3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186" y="1143012"/>
            <a:ext cx="9048750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（2019•黄石）如图所示，有三个实心圆柱体甲、乙、丙，放在水平地面上，其中甲、乙高度相同，乙、丙的底面积相同，三者对地面的压强相等，下列判断正确的是 （　　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875" y="2131133"/>
            <a:ext cx="1627861" cy="1577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73599" y="1275924"/>
            <a:ext cx="2409446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6" name="圆角矩形标注 5"/>
          <p:cNvSpPr/>
          <p:nvPr/>
        </p:nvSpPr>
        <p:spPr>
          <a:xfrm>
            <a:off x="2763520" y="2681168"/>
            <a:ext cx="3819525" cy="942340"/>
          </a:xfrm>
          <a:prstGeom prst="wedgeRoundRectCallout">
            <a:avLst>
              <a:gd name="adj1" fmla="val -61191"/>
              <a:gd name="adj2" fmla="val -192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，由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可知，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＞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4468" y="2196276"/>
            <a:ext cx="2572572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8" name="圆角矩形标注 7"/>
          <p:cNvSpPr/>
          <p:nvPr/>
        </p:nvSpPr>
        <p:spPr>
          <a:xfrm>
            <a:off x="2987040" y="3688540"/>
            <a:ext cx="4842510" cy="1125220"/>
          </a:xfrm>
          <a:prstGeom prst="wedgeRoundRectCallout">
            <a:avLst>
              <a:gd name="adj1" fmla="val -61191"/>
              <a:gd name="adj2" fmla="val -192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因为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，由       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可知，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甲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&lt;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乙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4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丙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836328" y="3620746"/>
            <a:ext cx="2006600" cy="831850"/>
            <a:chOff x="5884" y="8323"/>
            <a:chExt cx="3160" cy="1310"/>
          </a:xfrm>
        </p:grpSpPr>
        <p:grpSp>
          <p:nvGrpSpPr>
            <p:cNvPr id="9" name="组合 8"/>
            <p:cNvGrpSpPr/>
            <p:nvPr/>
          </p:nvGrpSpPr>
          <p:grpSpPr>
            <a:xfrm>
              <a:off x="6631" y="8327"/>
              <a:ext cx="1139" cy="1307"/>
              <a:chOff x="9425" y="6329"/>
              <a:chExt cx="2250" cy="1743"/>
            </a:xfrm>
            <a:noFill/>
          </p:grpSpPr>
          <p:sp>
            <p:nvSpPr>
              <p:cNvPr id="10" name="TextBox 11"/>
              <p:cNvSpPr txBox="1"/>
              <p:nvPr/>
            </p:nvSpPr>
            <p:spPr>
              <a:xfrm>
                <a:off x="9425" y="6329"/>
                <a:ext cx="2250" cy="1743"/>
              </a:xfrm>
              <a:prstGeom prst="rect">
                <a:avLst/>
              </a:prstGeom>
              <a:grpFill/>
              <a:ln w="25400" cap="flat" cmpd="sng">
                <a:noFill/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 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F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   </a:t>
                </a:r>
              </a:p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 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S</a:t>
                </a:r>
              </a:p>
            </p:txBody>
          </p:sp>
          <p:cxnSp>
            <p:nvCxnSpPr>
              <p:cNvPr id="11" name="直接连接符 10"/>
              <p:cNvCxnSpPr>
                <a:stCxn id="10" idx="1"/>
              </p:cNvCxnSpPr>
              <p:nvPr/>
            </p:nvCxnSpPr>
            <p:spPr>
              <a:xfrm flipV="1">
                <a:off x="9426" y="7189"/>
                <a:ext cx="1677" cy="12"/>
              </a:xfrm>
              <a:prstGeom prst="line">
                <a:avLst/>
              </a:prstGeom>
              <a:grpFill/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5"/>
            <p:cNvSpPr txBox="1"/>
            <p:nvPr/>
          </p:nvSpPr>
          <p:spPr>
            <a:xfrm>
              <a:off x="5884" y="8614"/>
              <a:ext cx="1198" cy="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p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=</a:t>
              </a: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7770" y="8323"/>
              <a:ext cx="1274" cy="1307"/>
            </a:xfrm>
            <a:prstGeom prst="rect">
              <a:avLst/>
            </a:prstGeom>
            <a:noFill/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mg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 </a:t>
              </a:r>
            </a:p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S</a:t>
              </a: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7359" y="8614"/>
              <a:ext cx="809" cy="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=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7915" y="8976"/>
              <a:ext cx="849" cy="9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6130293" y="2134680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34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3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250" y="1112697"/>
            <a:ext cx="8826818" cy="3503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2017年底，网上流传这样一段视频：一对老夫妇在海边拍摄风景照，由于站立太久而深陷淤泥，一名渔夫见状，首先将他们身上的背包和摄影设备拿开，目的是减小他们对淤泥地的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力，尽管如此，渔夫无论是拖、抱、拽都无法使他们脱离淤泥；最后渔夫平趴在淤泥地上，他们撑着渔夫的身体才爬出了淤泥，渔夫平趴在淤泥地的目的是：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人体与淤泥地的接触面积，以减小人体对淤泥地的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，帮助被困者脱离险境。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759104" y="1952542"/>
            <a:ext cx="48895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87188" y="3899577"/>
            <a:ext cx="79502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压强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74490" y="3570428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增大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0979" y="1170120"/>
            <a:ext cx="87534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社团活动在娄底各校轰轰烈烈开展，小明参加了杂技社团，他常常在平整松软的土地上练习单脚站立和单手倒立。当他单脚站立时，在地面上留下了一个凹陷的鞋印，单手倒立时留下了一个凹陷的手掌印，那么 （　　）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A．单脚站立时对地面的压力大于单手倒立时对地面的压力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B．单脚站立时对地面的压力小于单手倒立时对地面的压力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C．手掌印凹陷的深度大于鞋印凹陷的深度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D．手掌印凹陷的深度等于鞋印凹陷的深度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12939" y="2584105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1165043"/>
            <a:ext cx="8975408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3.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高度、材料相同的实心长方体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放在水平桌面上，它们的大小如图所示。它们对桌面的压力分别为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，压强分别为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，关于它们的大小关系，正确的是（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＜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  B．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 D．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＜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altLang="en-US" sz="24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80261" y="2273118"/>
            <a:ext cx="38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9" t="20416" r="7099" b="30639"/>
          <a:stretch/>
        </p:blipFill>
        <p:spPr>
          <a:xfrm>
            <a:off x="6736650" y="3060523"/>
            <a:ext cx="1966192" cy="110240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" y="1100587"/>
            <a:ext cx="886777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如图，一个长方体小木块平放在水平桌面上，要测出它对桌面的压强，老师提供的器材有：直尺、天平、量筒。请你选择实验器材，完成下列实验步骤。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）测出小木块与桌面的接触面积：用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测量小木块的长和宽，再计算出它的底面积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测量小木块的质量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（3）根据上面的测量结果，写出计算小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木块对桌面压强的表达式</a:t>
            </a:r>
          </a:p>
          <a:p>
            <a:pPr>
              <a:lnSpc>
                <a:spcPct val="120000"/>
              </a:lnSpc>
            </a:pPr>
            <a:r>
              <a:rPr lang="en-US" altLang="zh-CN" sz="105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                                                                ________________________</a:t>
            </a:r>
            <a:r>
              <a:rPr lang="zh-CN" altLang="en-US" sz="105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67412" y="2431290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直尺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11517" y="3328288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天平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501448"/>
              </p:ext>
            </p:extLst>
          </p:nvPr>
        </p:nvGraphicFramePr>
        <p:xfrm>
          <a:off x="3790741" y="4048522"/>
          <a:ext cx="1121818" cy="804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Equation" r:id="rId3" imgW="850680" imgH="609480" progId="Equation.DSMT4">
                  <p:embed/>
                </p:oleObj>
              </mc:Choice>
              <mc:Fallback>
                <p:oleObj name="Equation" r:id="rId3" imgW="850680" imgH="60948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0741" y="4048522"/>
                        <a:ext cx="1121818" cy="804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748" y="2930340"/>
            <a:ext cx="1985024" cy="1923089"/>
          </a:xfrm>
          <a:prstGeom prst="rect">
            <a:avLst/>
          </a:prstGeom>
        </p:spPr>
      </p:pic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3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9116a.eps" descr="id:2147512193;FounderCES"/>
          <p:cNvPicPr>
            <a:picLocks noChangeAspect="1"/>
          </p:cNvPicPr>
          <p:nvPr/>
        </p:nvPicPr>
        <p:blipFill>
          <a:blip r:embed="rId2"/>
          <a:srcRect l="7305" r="8417"/>
          <a:stretch>
            <a:fillRect/>
          </a:stretch>
        </p:blipFill>
        <p:spPr>
          <a:xfrm>
            <a:off x="8096" y="512419"/>
            <a:ext cx="9000173" cy="462581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490" y="1176860"/>
            <a:ext cx="8526452" cy="3283208"/>
            <a:chOff x="508490" y="1176860"/>
            <a:chExt cx="8526452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718213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69358" y="2337232"/>
            <a:ext cx="7385050" cy="20334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的概念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探究影响压力作用效果的因素；理解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压强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的概念；理解压强的大小跟哪些因素有关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知道增大和减小压强的方法。</a:t>
            </a:r>
          </a:p>
          <a:p>
            <a:pPr eaLnBrk="1" hangingPunct="1">
              <a:lnSpc>
                <a:spcPct val="150000"/>
              </a:lnSpc>
            </a:pP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6"/>
            <a:ext cx="7370445" cy="8239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能运用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压强公式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进行压强的简单计算。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02930" cy="3888105"/>
            <a:chOff x="987" y="819"/>
            <a:chExt cx="12918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3330"/>
              <a:ext cx="0" cy="3586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3330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872" y="819"/>
              <a:ext cx="0" cy="2518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 b="24340"/>
          <a:stretch/>
        </p:blipFill>
        <p:spPr>
          <a:xfrm>
            <a:off x="709544" y="1322541"/>
            <a:ext cx="1884183" cy="191866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39390" y="501465"/>
            <a:ext cx="2729389" cy="469583"/>
            <a:chOff x="6050" y="1041"/>
            <a:chExt cx="5731" cy="986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050" y="1138"/>
              <a:ext cx="2898" cy="889"/>
              <a:chOff x="2174559" y="684067"/>
              <a:chExt cx="1839787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2974" y="684067"/>
                <a:ext cx="1801372" cy="5132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559" y="731692"/>
                <a:ext cx="1784984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581" y="1041"/>
              <a:ext cx="22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压 力</a:t>
              </a:r>
            </a:p>
          </p:txBody>
        </p:sp>
      </p:grpSp>
      <p:grpSp>
        <p:nvGrpSpPr>
          <p:cNvPr id="56323" name="组合 56322"/>
          <p:cNvGrpSpPr/>
          <p:nvPr/>
        </p:nvGrpSpPr>
        <p:grpSpPr>
          <a:xfrm>
            <a:off x="1755770" y="3081152"/>
            <a:ext cx="171450" cy="151130"/>
            <a:chOff x="2880" y="3269"/>
            <a:chExt cx="432" cy="336"/>
          </a:xfrm>
        </p:grpSpPr>
        <p:sp>
          <p:nvSpPr>
            <p:cNvPr id="56324" name="直接连接符 56323"/>
            <p:cNvSpPr/>
            <p:nvPr/>
          </p:nvSpPr>
          <p:spPr>
            <a:xfrm flipH="1">
              <a:off x="3302" y="3269"/>
              <a:ext cx="2" cy="336"/>
            </a:xfrm>
            <a:prstGeom prst="line">
              <a:avLst/>
            </a:prstGeom>
            <a:ln w="3175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25" name="直接连接符 56324"/>
            <p:cNvSpPr/>
            <p:nvPr/>
          </p:nvSpPr>
          <p:spPr>
            <a:xfrm>
              <a:off x="2880" y="3552"/>
              <a:ext cx="432" cy="0"/>
            </a:xfrm>
            <a:prstGeom prst="line">
              <a:avLst/>
            </a:prstGeom>
            <a:ln w="3175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6326" name="矩形 56325"/>
          <p:cNvSpPr/>
          <p:nvPr/>
        </p:nvSpPr>
        <p:spPr>
          <a:xfrm>
            <a:off x="1164908" y="3209422"/>
            <a:ext cx="486728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300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</a:p>
        </p:txBody>
      </p:sp>
      <p:sp>
        <p:nvSpPr>
          <p:cNvPr id="56327" name="直接连接符 56326"/>
          <p:cNvSpPr/>
          <p:nvPr/>
        </p:nvSpPr>
        <p:spPr>
          <a:xfrm>
            <a:off x="1755294" y="3081152"/>
            <a:ext cx="476" cy="863441"/>
          </a:xfrm>
          <a:prstGeom prst="line">
            <a:avLst/>
          </a:prstGeom>
          <a:ln w="34925" cap="flat" cmpd="sng">
            <a:solidFill>
              <a:srgbClr val="FF3399"/>
            </a:solidFill>
            <a:prstDash val="solid"/>
            <a:headEnd type="oval" w="med" len="med"/>
            <a:tailEnd type="triangle" w="med" len="med"/>
          </a:ln>
        </p:spPr>
      </p:sp>
      <p:graphicFrame>
        <p:nvGraphicFramePr>
          <p:cNvPr id="59394" name="对象 59393"/>
          <p:cNvGraphicFramePr/>
          <p:nvPr/>
        </p:nvGraphicFramePr>
        <p:xfrm>
          <a:off x="3047524" y="1280610"/>
          <a:ext cx="2594610" cy="192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r:id="rId5" imgW="5610225" imgH="3686175" progId="Paint.Picture">
                  <p:embed/>
                </p:oleObj>
              </mc:Choice>
              <mc:Fallback>
                <p:oleObj r:id="rId5" imgW="5610225" imgH="36861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E0E4E0"/>
                          </a:clrFrom>
                          <a:clrTo>
                            <a:srgbClr val="E0E4E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47524" y="1280610"/>
                        <a:ext cx="2594610" cy="1928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5" name="直接连接符 59394"/>
          <p:cNvSpPr/>
          <p:nvPr/>
        </p:nvSpPr>
        <p:spPr>
          <a:xfrm rot="-16200000">
            <a:off x="3360896" y="1491112"/>
            <a:ext cx="476" cy="627698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headEnd type="oval" w="med" len="med"/>
            <a:tailEnd type="triangle" w="med" len="med"/>
          </a:ln>
        </p:spPr>
      </p:sp>
      <p:grpSp>
        <p:nvGrpSpPr>
          <p:cNvPr id="59396" name="组合 59395"/>
          <p:cNvGrpSpPr/>
          <p:nvPr/>
        </p:nvGrpSpPr>
        <p:grpSpPr>
          <a:xfrm rot="-10800000">
            <a:off x="3548920" y="1666290"/>
            <a:ext cx="140272" cy="138986"/>
            <a:chOff x="2880" y="3079"/>
            <a:chExt cx="563" cy="476"/>
          </a:xfrm>
        </p:grpSpPr>
        <p:sp>
          <p:nvSpPr>
            <p:cNvPr id="59397" name="直接连接符 59396"/>
            <p:cNvSpPr/>
            <p:nvPr/>
          </p:nvSpPr>
          <p:spPr>
            <a:xfrm>
              <a:off x="3349" y="3079"/>
              <a:ext cx="23" cy="472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9398" name="直接连接符 59397"/>
            <p:cNvSpPr/>
            <p:nvPr/>
          </p:nvSpPr>
          <p:spPr>
            <a:xfrm>
              <a:off x="2880" y="3553"/>
              <a:ext cx="563" cy="2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9399" name="矩形 59398"/>
          <p:cNvSpPr/>
          <p:nvPr/>
        </p:nvSpPr>
        <p:spPr>
          <a:xfrm>
            <a:off x="3111341" y="1970696"/>
            <a:ext cx="345281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300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</a:p>
        </p:txBody>
      </p:sp>
      <p:grpSp>
        <p:nvGrpSpPr>
          <p:cNvPr id="61444" name="组合 61443"/>
          <p:cNvGrpSpPr/>
          <p:nvPr/>
        </p:nvGrpSpPr>
        <p:grpSpPr>
          <a:xfrm rot="-2068471">
            <a:off x="7332345" y="2416228"/>
            <a:ext cx="220266" cy="223838"/>
            <a:chOff x="2880" y="3216"/>
            <a:chExt cx="432" cy="336"/>
          </a:xfrm>
        </p:grpSpPr>
        <p:sp>
          <p:nvSpPr>
            <p:cNvPr id="61445" name="直接连接符 61444"/>
            <p:cNvSpPr/>
            <p:nvPr/>
          </p:nvSpPr>
          <p:spPr>
            <a:xfrm>
              <a:off x="3312" y="3216"/>
              <a:ext cx="0" cy="336"/>
            </a:xfrm>
            <a:prstGeom prst="line">
              <a:avLst/>
            </a:prstGeom>
            <a:ln w="571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446" name="直接连接符 61445"/>
            <p:cNvSpPr/>
            <p:nvPr/>
          </p:nvSpPr>
          <p:spPr>
            <a:xfrm>
              <a:off x="2880" y="3552"/>
              <a:ext cx="432" cy="0"/>
            </a:xfrm>
            <a:prstGeom prst="line">
              <a:avLst/>
            </a:prstGeom>
            <a:ln w="571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401" name="组合 14400"/>
          <p:cNvGrpSpPr/>
          <p:nvPr/>
        </p:nvGrpSpPr>
        <p:grpSpPr>
          <a:xfrm>
            <a:off x="5786914" y="1299184"/>
            <a:ext cx="3200400" cy="1838801"/>
            <a:chOff x="0" y="0"/>
            <a:chExt cx="1860" cy="1044"/>
          </a:xfrm>
        </p:grpSpPr>
        <p:sp>
          <p:nvSpPr>
            <p:cNvPr id="17" name="直角三角形 16"/>
            <p:cNvSpPr/>
            <p:nvPr/>
          </p:nvSpPr>
          <p:spPr>
            <a:xfrm rot="16200000">
              <a:off x="450" y="-362"/>
              <a:ext cx="953" cy="1860"/>
            </a:xfrm>
            <a:prstGeom prst="rtTriangle">
              <a:avLst/>
            </a:prstGeom>
            <a:solidFill>
              <a:srgbClr val="6633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4403" name="组合 14402"/>
            <p:cNvGrpSpPr/>
            <p:nvPr/>
          </p:nvGrpSpPr>
          <p:grpSpPr>
            <a:xfrm>
              <a:off x="635" y="0"/>
              <a:ext cx="635" cy="544"/>
              <a:chOff x="0" y="0"/>
              <a:chExt cx="616" cy="544"/>
            </a:xfrm>
          </p:grpSpPr>
          <p:sp>
            <p:nvSpPr>
              <p:cNvPr id="14404" name="矩形 14403"/>
              <p:cNvSpPr/>
              <p:nvPr/>
            </p:nvSpPr>
            <p:spPr>
              <a:xfrm rot="19961748">
                <a:off x="0" y="45"/>
                <a:ext cx="616" cy="483"/>
              </a:xfrm>
              <a:prstGeom prst="rect">
                <a:avLst/>
              </a:prstGeom>
              <a:solidFill>
                <a:srgbClr val="00CC99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05" name="未知"/>
              <p:cNvSpPr/>
              <p:nvPr/>
            </p:nvSpPr>
            <p:spPr>
              <a:xfrm>
                <a:off x="272" y="136"/>
                <a:ext cx="318" cy="317"/>
              </a:xfrm>
              <a:custGeom>
                <a:avLst/>
                <a:gdLst/>
                <a:ahLst/>
                <a:cxnLst/>
                <a:rect l="0" t="0" r="0" b="0"/>
                <a:pathLst>
                  <a:path w="273" h="225">
                    <a:moveTo>
                      <a:pt x="273" y="0"/>
                    </a:moveTo>
                    <a:cubicBezTo>
                      <a:pt x="255" y="6"/>
                      <a:pt x="212" y="17"/>
                      <a:pt x="201" y="36"/>
                    </a:cubicBezTo>
                    <a:cubicBezTo>
                      <a:pt x="191" y="54"/>
                      <a:pt x="202" y="80"/>
                      <a:pt x="189" y="96"/>
                    </a:cubicBezTo>
                    <a:cubicBezTo>
                      <a:pt x="170" y="118"/>
                      <a:pt x="133" y="111"/>
                      <a:pt x="105" y="120"/>
                    </a:cubicBezTo>
                    <a:cubicBezTo>
                      <a:pt x="0" y="225"/>
                      <a:pt x="66" y="191"/>
                      <a:pt x="213" y="180"/>
                    </a:cubicBezTo>
                    <a:cubicBezTo>
                      <a:pt x="225" y="176"/>
                      <a:pt x="249" y="168"/>
                      <a:pt x="249" y="168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06" name="未知"/>
              <p:cNvSpPr/>
              <p:nvPr/>
            </p:nvSpPr>
            <p:spPr>
              <a:xfrm>
                <a:off x="182" y="0"/>
                <a:ext cx="272" cy="544"/>
              </a:xfrm>
              <a:custGeom>
                <a:avLst/>
                <a:gdLst/>
                <a:ahLst/>
                <a:cxnLst/>
                <a:rect l="0" t="0" r="0" b="0"/>
                <a:pathLst>
                  <a:path w="396" h="478">
                    <a:moveTo>
                      <a:pt x="311" y="0"/>
                    </a:moveTo>
                    <a:cubicBezTo>
                      <a:pt x="279" y="8"/>
                      <a:pt x="250" y="9"/>
                      <a:pt x="227" y="36"/>
                    </a:cubicBezTo>
                    <a:cubicBezTo>
                      <a:pt x="208" y="58"/>
                      <a:pt x="179" y="108"/>
                      <a:pt x="179" y="108"/>
                    </a:cubicBezTo>
                    <a:cubicBezTo>
                      <a:pt x="191" y="116"/>
                      <a:pt x="210" y="118"/>
                      <a:pt x="215" y="132"/>
                    </a:cubicBezTo>
                    <a:cubicBezTo>
                      <a:pt x="232" y="182"/>
                      <a:pt x="194" y="183"/>
                      <a:pt x="167" y="192"/>
                    </a:cubicBezTo>
                    <a:cubicBezTo>
                      <a:pt x="85" y="274"/>
                      <a:pt x="67" y="245"/>
                      <a:pt x="131" y="288"/>
                    </a:cubicBezTo>
                    <a:cubicBezTo>
                      <a:pt x="123" y="300"/>
                      <a:pt x="118" y="315"/>
                      <a:pt x="107" y="324"/>
                    </a:cubicBezTo>
                    <a:cubicBezTo>
                      <a:pt x="85" y="343"/>
                      <a:pt x="35" y="372"/>
                      <a:pt x="35" y="372"/>
                    </a:cubicBezTo>
                    <a:cubicBezTo>
                      <a:pt x="0" y="478"/>
                      <a:pt x="143" y="396"/>
                      <a:pt x="203" y="384"/>
                    </a:cubicBezTo>
                    <a:cubicBezTo>
                      <a:pt x="235" y="388"/>
                      <a:pt x="267" y="389"/>
                      <a:pt x="299" y="396"/>
                    </a:cubicBezTo>
                    <a:cubicBezTo>
                      <a:pt x="324" y="401"/>
                      <a:pt x="396" y="420"/>
                      <a:pt x="371" y="420"/>
                    </a:cubicBezTo>
                    <a:cubicBezTo>
                      <a:pt x="355" y="420"/>
                      <a:pt x="339" y="420"/>
                      <a:pt x="323" y="42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07" name="未知"/>
              <p:cNvSpPr/>
              <p:nvPr/>
            </p:nvSpPr>
            <p:spPr>
              <a:xfrm>
                <a:off x="0" y="90"/>
                <a:ext cx="182" cy="273"/>
              </a:xfrm>
              <a:custGeom>
                <a:avLst/>
                <a:gdLst/>
                <a:ahLst/>
                <a:cxnLst/>
                <a:rect l="0" t="0" r="0" b="0"/>
                <a:pathLst>
                  <a:path w="108" h="144">
                    <a:moveTo>
                      <a:pt x="108" y="0"/>
                    </a:moveTo>
                    <a:cubicBezTo>
                      <a:pt x="104" y="16"/>
                      <a:pt x="106" y="35"/>
                      <a:pt x="96" y="48"/>
                    </a:cubicBezTo>
                    <a:cubicBezTo>
                      <a:pt x="88" y="58"/>
                      <a:pt x="70" y="52"/>
                      <a:pt x="60" y="60"/>
                    </a:cubicBezTo>
                    <a:cubicBezTo>
                      <a:pt x="50" y="68"/>
                      <a:pt x="0" y="137"/>
                      <a:pt x="0" y="144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61443" name="直接连接符 61442"/>
          <p:cNvSpPr/>
          <p:nvPr/>
        </p:nvSpPr>
        <p:spPr>
          <a:xfrm rot="-2145683" flipH="1">
            <a:off x="7828439" y="2124366"/>
            <a:ext cx="50483" cy="791528"/>
          </a:xfrm>
          <a:prstGeom prst="line">
            <a:avLst/>
          </a:prstGeom>
          <a:ln w="41275" cap="flat" cmpd="sng">
            <a:solidFill>
              <a:srgbClr val="FF3399"/>
            </a:solidFill>
            <a:prstDash val="solid"/>
            <a:headEnd type="oval" w="med" len="med"/>
            <a:tailEnd type="triangle" w="med" len="med"/>
          </a:ln>
        </p:spPr>
      </p:sp>
      <p:sp>
        <p:nvSpPr>
          <p:cNvPr id="61447" name="矩形 61446"/>
          <p:cNvSpPr/>
          <p:nvPr/>
        </p:nvSpPr>
        <p:spPr>
          <a:xfrm>
            <a:off x="8156258" y="2557912"/>
            <a:ext cx="438785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3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</a:p>
        </p:txBody>
      </p:sp>
      <p:grpSp>
        <p:nvGrpSpPr>
          <p:cNvPr id="18" name="组合 17"/>
          <p:cNvGrpSpPr/>
          <p:nvPr/>
        </p:nvGrpSpPr>
        <p:grpSpPr>
          <a:xfrm rot="19740000">
            <a:off x="7684280" y="2110709"/>
            <a:ext cx="137849" cy="158750"/>
            <a:chOff x="2867" y="3203"/>
            <a:chExt cx="491" cy="336"/>
          </a:xfrm>
        </p:grpSpPr>
        <p:sp>
          <p:nvSpPr>
            <p:cNvPr id="19" name="直接连接符 18"/>
            <p:cNvSpPr/>
            <p:nvPr/>
          </p:nvSpPr>
          <p:spPr>
            <a:xfrm>
              <a:off x="3328" y="3203"/>
              <a:ext cx="0" cy="336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直接连接符 20"/>
            <p:cNvSpPr/>
            <p:nvPr/>
          </p:nvSpPr>
          <p:spPr>
            <a:xfrm>
              <a:off x="2867" y="3505"/>
              <a:ext cx="491" cy="5"/>
            </a:xfrm>
            <a:prstGeom prst="line">
              <a:avLst/>
            </a:prstGeom>
            <a:ln w="28575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3" name="Text Box 57"/>
          <p:cNvSpPr txBox="1"/>
          <p:nvPr/>
        </p:nvSpPr>
        <p:spPr>
          <a:xfrm>
            <a:off x="388858" y="3886121"/>
            <a:ext cx="54449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垂直作用在物体表面上的力叫</a:t>
            </a:r>
            <a:r>
              <a:rPr lang="zh-CN" altLang="en-US" sz="2400" b="1" dirty="0">
                <a:solidFill>
                  <a:srgbClr val="75051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压力。</a:t>
            </a:r>
          </a:p>
        </p:txBody>
      </p:sp>
      <p:sp>
        <p:nvSpPr>
          <p:cNvPr id="24" name="AutoShape 64"/>
          <p:cNvSpPr/>
          <p:nvPr/>
        </p:nvSpPr>
        <p:spPr>
          <a:xfrm>
            <a:off x="5286851" y="3669004"/>
            <a:ext cx="360045" cy="972503"/>
          </a:xfrm>
          <a:prstGeom prst="leftBrace">
            <a:avLst>
              <a:gd name="adj1" fmla="val 18475"/>
              <a:gd name="adj2" fmla="val 50000"/>
            </a:avLst>
          </a:prstGeom>
          <a:noFill/>
          <a:ln w="9525" cap="flat" cmpd="sng">
            <a:solidFill>
              <a:srgbClr val="007A77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67"/>
          <p:cNvSpPr txBox="1"/>
          <p:nvPr/>
        </p:nvSpPr>
        <p:spPr>
          <a:xfrm>
            <a:off x="5648336" y="3425746"/>
            <a:ext cx="33329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作用点：</a:t>
            </a:r>
            <a:r>
              <a:rPr lang="zh-CN" altLang="en-US" sz="2400" b="1" dirty="0">
                <a:solidFill>
                  <a:srgbClr val="750518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在被压的面上。</a:t>
            </a:r>
          </a:p>
        </p:txBody>
      </p:sp>
      <p:sp>
        <p:nvSpPr>
          <p:cNvPr id="26" name="Rectangle 68"/>
          <p:cNvSpPr/>
          <p:nvPr/>
        </p:nvSpPr>
        <p:spPr>
          <a:xfrm>
            <a:off x="5686594" y="4347786"/>
            <a:ext cx="329469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方向：</a:t>
            </a:r>
            <a:r>
              <a:rPr lang="zh-CN" altLang="en-US" sz="2400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与被压的面垂直。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59399" grpId="0"/>
      <p:bldP spid="61447" grpId="0"/>
      <p:bldP spid="23" grpId="0"/>
      <p:bldP spid="24" grpId="0" bldLvl="0" animBg="1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6979920" y="1036770"/>
            <a:ext cx="54769" cy="1513285"/>
            <a:chOff x="0" y="0"/>
            <a:chExt cx="46" cy="1271"/>
          </a:xfrm>
        </p:grpSpPr>
        <p:sp>
          <p:nvSpPr>
            <p:cNvPr id="14339" name="直接连接符 14338"/>
            <p:cNvSpPr/>
            <p:nvPr/>
          </p:nvSpPr>
          <p:spPr>
            <a:xfrm flipV="1">
              <a:off x="46" y="0"/>
              <a:ext cx="0" cy="127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0" name="矩形 14339"/>
            <p:cNvSpPr/>
            <p:nvPr/>
          </p:nvSpPr>
          <p:spPr>
            <a:xfrm>
              <a:off x="0" y="1"/>
              <a:ext cx="45" cy="127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4341" name="组合 14340"/>
          <p:cNvGrpSpPr/>
          <p:nvPr/>
        </p:nvGrpSpPr>
        <p:grpSpPr>
          <a:xfrm>
            <a:off x="3445669" y="1415389"/>
            <a:ext cx="1835944" cy="904875"/>
            <a:chOff x="0" y="0"/>
            <a:chExt cx="1542" cy="760"/>
          </a:xfrm>
        </p:grpSpPr>
        <p:sp>
          <p:nvSpPr>
            <p:cNvPr id="14342" name="直接连接符 14341"/>
            <p:cNvSpPr/>
            <p:nvPr/>
          </p:nvSpPr>
          <p:spPr>
            <a:xfrm flipV="1">
              <a:off x="89" y="0"/>
              <a:ext cx="1315" cy="76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3" name="矩形 14342"/>
            <p:cNvSpPr/>
            <p:nvPr/>
          </p:nvSpPr>
          <p:spPr>
            <a:xfrm rot="19800000">
              <a:off x="0" y="374"/>
              <a:ext cx="1542" cy="44"/>
            </a:xfrm>
            <a:prstGeom prst="rect">
              <a:avLst/>
            </a:prstGeom>
            <a:pattFill prst="ltDnDiag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4344" name="组合 14343"/>
          <p:cNvGrpSpPr/>
          <p:nvPr/>
        </p:nvGrpSpPr>
        <p:grpSpPr>
          <a:xfrm>
            <a:off x="1169432" y="1794007"/>
            <a:ext cx="1674019" cy="54769"/>
            <a:chOff x="0" y="0"/>
            <a:chExt cx="1406" cy="46"/>
          </a:xfrm>
        </p:grpSpPr>
        <p:sp>
          <p:nvSpPr>
            <p:cNvPr id="14345" name="矩形 14344"/>
            <p:cNvSpPr/>
            <p:nvPr/>
          </p:nvSpPr>
          <p:spPr>
            <a:xfrm>
              <a:off x="0" y="1"/>
              <a:ext cx="1406" cy="45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346" name="直接连接符 14345"/>
            <p:cNvSpPr/>
            <p:nvPr/>
          </p:nvSpPr>
          <p:spPr>
            <a:xfrm>
              <a:off x="0" y="0"/>
              <a:ext cx="140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47" name="矩形 14346"/>
          <p:cNvSpPr/>
          <p:nvPr/>
        </p:nvSpPr>
        <p:spPr>
          <a:xfrm>
            <a:off x="1597899" y="1284182"/>
            <a:ext cx="701278" cy="48577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48" name="直接连接符 14347"/>
          <p:cNvSpPr/>
          <p:nvPr/>
        </p:nvSpPr>
        <p:spPr>
          <a:xfrm>
            <a:off x="1965722" y="1794007"/>
            <a:ext cx="0" cy="64889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49" name="矩形 14348"/>
          <p:cNvSpPr/>
          <p:nvPr/>
        </p:nvSpPr>
        <p:spPr>
          <a:xfrm rot="19800000">
            <a:off x="3858260" y="1396339"/>
            <a:ext cx="701279" cy="48577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0" name="直接连接符 14349"/>
          <p:cNvSpPr/>
          <p:nvPr/>
        </p:nvSpPr>
        <p:spPr>
          <a:xfrm>
            <a:off x="4364594" y="1829488"/>
            <a:ext cx="323850" cy="5941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51" name="矩形 14350"/>
          <p:cNvSpPr/>
          <p:nvPr/>
        </p:nvSpPr>
        <p:spPr>
          <a:xfrm rot="16200000">
            <a:off x="6942931" y="1523180"/>
            <a:ext cx="701279" cy="48577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2" name="直接连接符 14351"/>
          <p:cNvSpPr/>
          <p:nvPr/>
        </p:nvSpPr>
        <p:spPr>
          <a:xfrm flipH="1">
            <a:off x="6385799" y="1728761"/>
            <a:ext cx="64889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53" name="椭圆 14352"/>
          <p:cNvSpPr/>
          <p:nvPr/>
        </p:nvSpPr>
        <p:spPr>
          <a:xfrm>
            <a:off x="1925479" y="1739239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4" name="文本框 14353"/>
          <p:cNvSpPr txBox="1"/>
          <p:nvPr/>
        </p:nvSpPr>
        <p:spPr>
          <a:xfrm>
            <a:off x="2016681" y="2086425"/>
            <a:ext cx="4114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4355" name="椭圆 14354"/>
          <p:cNvSpPr/>
          <p:nvPr/>
        </p:nvSpPr>
        <p:spPr>
          <a:xfrm>
            <a:off x="4330304" y="1804723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6" name="文本框 14355"/>
          <p:cNvSpPr txBox="1"/>
          <p:nvPr/>
        </p:nvSpPr>
        <p:spPr>
          <a:xfrm>
            <a:off x="4633913" y="2117857"/>
            <a:ext cx="4114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4357" name="椭圆 14356"/>
          <p:cNvSpPr/>
          <p:nvPr/>
        </p:nvSpPr>
        <p:spPr>
          <a:xfrm>
            <a:off x="6969205" y="1685661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58" name="文本框 14357"/>
          <p:cNvSpPr txBox="1"/>
          <p:nvPr/>
        </p:nvSpPr>
        <p:spPr>
          <a:xfrm>
            <a:off x="6223874" y="1307042"/>
            <a:ext cx="4114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</a:p>
        </p:txBody>
      </p:sp>
      <p:grpSp>
        <p:nvGrpSpPr>
          <p:cNvPr id="14359" name="组合 14358"/>
          <p:cNvGrpSpPr/>
          <p:nvPr/>
        </p:nvGrpSpPr>
        <p:grpSpPr>
          <a:xfrm>
            <a:off x="1979057" y="1794007"/>
            <a:ext cx="161925" cy="161925"/>
            <a:chOff x="0" y="0"/>
            <a:chExt cx="136" cy="136"/>
          </a:xfrm>
        </p:grpSpPr>
        <p:sp>
          <p:nvSpPr>
            <p:cNvPr id="14360" name="直接连接符 14359"/>
            <p:cNvSpPr/>
            <p:nvPr/>
          </p:nvSpPr>
          <p:spPr>
            <a:xfrm>
              <a:off x="127" y="0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1" name="直接连接符 14360"/>
            <p:cNvSpPr/>
            <p:nvPr/>
          </p:nvSpPr>
          <p:spPr>
            <a:xfrm rot="16200000">
              <a:off x="68" y="59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62" name="组合 14361"/>
          <p:cNvGrpSpPr/>
          <p:nvPr/>
        </p:nvGrpSpPr>
        <p:grpSpPr>
          <a:xfrm rot="-1800000">
            <a:off x="4385072" y="1794007"/>
            <a:ext cx="161925" cy="161925"/>
            <a:chOff x="0" y="0"/>
            <a:chExt cx="136" cy="136"/>
          </a:xfrm>
        </p:grpSpPr>
        <p:sp>
          <p:nvSpPr>
            <p:cNvPr id="14363" name="直接连接符 14362"/>
            <p:cNvSpPr/>
            <p:nvPr/>
          </p:nvSpPr>
          <p:spPr>
            <a:xfrm>
              <a:off x="127" y="0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4" name="直接连接符 14363"/>
            <p:cNvSpPr/>
            <p:nvPr/>
          </p:nvSpPr>
          <p:spPr>
            <a:xfrm rot="16200000">
              <a:off x="68" y="59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65" name="组合 14364"/>
          <p:cNvGrpSpPr/>
          <p:nvPr/>
        </p:nvGrpSpPr>
        <p:grpSpPr>
          <a:xfrm rot="5400000">
            <a:off x="6850142" y="1728523"/>
            <a:ext cx="161925" cy="161925"/>
            <a:chOff x="0" y="0"/>
            <a:chExt cx="136" cy="136"/>
          </a:xfrm>
        </p:grpSpPr>
        <p:sp>
          <p:nvSpPr>
            <p:cNvPr id="14366" name="直接连接符 14365"/>
            <p:cNvSpPr/>
            <p:nvPr/>
          </p:nvSpPr>
          <p:spPr>
            <a:xfrm>
              <a:off x="127" y="0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7" name="直接连接符 14366"/>
            <p:cNvSpPr/>
            <p:nvPr/>
          </p:nvSpPr>
          <p:spPr>
            <a:xfrm rot="16200000">
              <a:off x="68" y="59"/>
              <a:ext cx="0" cy="136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68" name="文本框 14367"/>
          <p:cNvSpPr txBox="1"/>
          <p:nvPr/>
        </p:nvSpPr>
        <p:spPr>
          <a:xfrm>
            <a:off x="1272302" y="2598632"/>
            <a:ext cx="102616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 = </a:t>
            </a:r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69" name="文本框 14368"/>
          <p:cNvSpPr txBox="1"/>
          <p:nvPr/>
        </p:nvSpPr>
        <p:spPr>
          <a:xfrm>
            <a:off x="3935968" y="2598870"/>
            <a:ext cx="10121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F </a:t>
            </a:r>
            <a:r>
              <a:rPr lang="en-US" altLang="zh-CN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≠ </a:t>
            </a:r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70" name="文本框 14369"/>
          <p:cNvSpPr txBox="1"/>
          <p:nvPr/>
        </p:nvSpPr>
        <p:spPr>
          <a:xfrm>
            <a:off x="6223874" y="2598870"/>
            <a:ext cx="1864995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与 </a:t>
            </a:r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  <a:r>
              <a:rPr lang="zh-CN" altLang="en-US" sz="2700" b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无关</a:t>
            </a:r>
          </a:p>
        </p:txBody>
      </p:sp>
      <p:sp>
        <p:nvSpPr>
          <p:cNvPr id="14371" name="直接连接符 14370"/>
          <p:cNvSpPr/>
          <p:nvPr/>
        </p:nvSpPr>
        <p:spPr>
          <a:xfrm flipH="1">
            <a:off x="7535942" y="1739397"/>
            <a:ext cx="64889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72" name="矩形 14371"/>
          <p:cNvSpPr/>
          <p:nvPr/>
        </p:nvSpPr>
        <p:spPr>
          <a:xfrm>
            <a:off x="2033350" y="617113"/>
            <a:ext cx="489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画出支持面受到的压力的示意图。</a:t>
            </a:r>
          </a:p>
        </p:txBody>
      </p:sp>
      <p:sp>
        <p:nvSpPr>
          <p:cNvPr id="14373" name="椭圆 14372"/>
          <p:cNvSpPr/>
          <p:nvPr/>
        </p:nvSpPr>
        <p:spPr>
          <a:xfrm>
            <a:off x="1925479" y="1523736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74" name="椭圆 14373"/>
          <p:cNvSpPr/>
          <p:nvPr/>
        </p:nvSpPr>
        <p:spPr>
          <a:xfrm>
            <a:off x="4201716" y="1630892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75" name="椭圆 14374"/>
          <p:cNvSpPr/>
          <p:nvPr/>
        </p:nvSpPr>
        <p:spPr>
          <a:xfrm>
            <a:off x="7250192" y="1685661"/>
            <a:ext cx="80963" cy="80963"/>
          </a:xfrm>
          <a:prstGeom prst="ellipse">
            <a:avLst/>
          </a:prstGeom>
          <a:solidFill>
            <a:srgbClr val="3333FF"/>
          </a:solidFill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76" name="直接连接符 14375"/>
          <p:cNvSpPr/>
          <p:nvPr/>
        </p:nvSpPr>
        <p:spPr>
          <a:xfrm>
            <a:off x="1965722" y="1577314"/>
            <a:ext cx="0" cy="648891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77" name="矩形 14376"/>
          <p:cNvSpPr/>
          <p:nvPr/>
        </p:nvSpPr>
        <p:spPr>
          <a:xfrm>
            <a:off x="1573054" y="1885924"/>
            <a:ext cx="43053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78" name="直接连接符 14377"/>
          <p:cNvSpPr/>
          <p:nvPr/>
        </p:nvSpPr>
        <p:spPr>
          <a:xfrm>
            <a:off x="4242435" y="1671320"/>
            <a:ext cx="13970" cy="799465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79" name="直接连接符 14378"/>
          <p:cNvSpPr/>
          <p:nvPr/>
        </p:nvSpPr>
        <p:spPr>
          <a:xfrm>
            <a:off x="7290911" y="1719712"/>
            <a:ext cx="0" cy="648891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headEnd type="none" w="med" len="med"/>
            <a:tailEnd type="stealth" w="med" len="lg"/>
          </a:ln>
        </p:spPr>
      </p:sp>
      <p:sp>
        <p:nvSpPr>
          <p:cNvPr id="14380" name="矩形 14379"/>
          <p:cNvSpPr/>
          <p:nvPr/>
        </p:nvSpPr>
        <p:spPr>
          <a:xfrm>
            <a:off x="3783965" y="2086822"/>
            <a:ext cx="43053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4381" name="矩形 14380"/>
          <p:cNvSpPr/>
          <p:nvPr/>
        </p:nvSpPr>
        <p:spPr>
          <a:xfrm>
            <a:off x="7303770" y="2117857"/>
            <a:ext cx="43053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i="1">
                <a:solidFill>
                  <a:srgbClr val="000099"/>
                </a:solidFill>
                <a:latin typeface="Times New Roman" panose="0202060305040502030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15363" name="文本框 15362"/>
          <p:cNvSpPr txBox="1"/>
          <p:nvPr/>
        </p:nvSpPr>
        <p:spPr>
          <a:xfrm>
            <a:off x="197168" y="3429450"/>
            <a:ext cx="8717280" cy="1568450"/>
          </a:xfrm>
          <a:prstGeom prst="rect">
            <a:avLst/>
          </a:prstGeom>
          <a:noFill/>
          <a:ln w="9525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压力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不是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重力。压力可以由重力产生，也可以由其他力引起。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压力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不一定等于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重力大小。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3)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置于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水平面上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的物体对支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承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面的压力大小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等于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重力的大小。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39645" y="2969074"/>
            <a:ext cx="4740275" cy="46037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注意：压力的作用点在支承面上。</a:t>
            </a:r>
          </a:p>
        </p:txBody>
      </p:sp>
      <p:sp>
        <p:nvSpPr>
          <p:cNvPr id="3" name="矩形 2"/>
          <p:cNvSpPr/>
          <p:nvPr/>
        </p:nvSpPr>
        <p:spPr>
          <a:xfrm>
            <a:off x="420370" y="1579245"/>
            <a:ext cx="85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水平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83119" y="494305"/>
            <a:ext cx="1442360" cy="624554"/>
            <a:chOff x="480836" y="642122"/>
            <a:chExt cx="1442360" cy="624554"/>
          </a:xfrm>
        </p:grpSpPr>
        <p:grpSp>
          <p:nvGrpSpPr>
            <p:cNvPr id="57" name="组合 56"/>
            <p:cNvGrpSpPr/>
            <p:nvPr/>
          </p:nvGrpSpPr>
          <p:grpSpPr>
            <a:xfrm>
              <a:off x="480836" y="642122"/>
              <a:ext cx="1441943" cy="624554"/>
              <a:chOff x="480836" y="642122"/>
              <a:chExt cx="1441943" cy="624554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836" y="642122"/>
                <a:ext cx="533893" cy="624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流程图: 库存数据 59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919896" y="771683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画一画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85" decel="100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85" decel="100000"/>
                                        <p:tgtEl>
                                          <p:spTgt spid="143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385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385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85" decel="100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385" decel="100000"/>
                                        <p:tgtEl>
                                          <p:spTgt spid="143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385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385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85" decel="100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85" decel="100000"/>
                                        <p:tgtEl>
                                          <p:spTgt spid="143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385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385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85" decel="1000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385" decel="100000"/>
                                        <p:tgtEl>
                                          <p:spTgt spid="143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8" dur="385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0" dur="385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4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385" decel="1000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385" decel="100000"/>
                                        <p:tgtEl>
                                          <p:spTgt spid="143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2" dur="385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4" dur="385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3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8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385" decel="1000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385" decel="100000"/>
                                        <p:tgtEl>
                                          <p:spTgt spid="14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6" dur="385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8" dur="385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1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6" dur="500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1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/>
      <p:bldP spid="14356" grpId="0"/>
      <p:bldP spid="14358" grpId="0"/>
      <p:bldP spid="14368" grpId="0"/>
      <p:bldP spid="14369" grpId="0"/>
      <p:bldP spid="14370" grpId="0"/>
      <p:bldP spid="14377" grpId="0"/>
      <p:bldP spid="14380" grpId="0"/>
      <p:bldP spid="14381" grpId="0"/>
      <p:bldP spid="15363" grpId="0" build="p" animBg="1"/>
      <p:bldP spid="2" grpId="0" bldLvl="0" animBg="1"/>
      <p:bldP spid="2" grpId="1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8462" y="509720"/>
            <a:ext cx="2816071" cy="482918"/>
            <a:chOff x="5963" y="977"/>
            <a:chExt cx="5913" cy="1014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5963" y="1138"/>
              <a:ext cx="3072" cy="853"/>
              <a:chOff x="2121738" y="684066"/>
              <a:chExt cx="1951601" cy="542393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212975" y="684066"/>
                <a:ext cx="1838189" cy="51316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9" name="矩形 1"/>
              <p:cNvSpPr>
                <a:spLocks noChangeArrowheads="1"/>
              </p:cNvSpPr>
              <p:nvPr/>
            </p:nvSpPr>
            <p:spPr bwMode="auto">
              <a:xfrm>
                <a:off x="2121738" y="709306"/>
                <a:ext cx="1951601" cy="5171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581" y="977"/>
              <a:ext cx="2295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压 强</a:t>
              </a:r>
            </a:p>
          </p:txBody>
        </p:sp>
      </p:grpSp>
      <p:sp>
        <p:nvSpPr>
          <p:cNvPr id="15365" name="TextBox 5"/>
          <p:cNvSpPr/>
          <p:nvPr/>
        </p:nvSpPr>
        <p:spPr>
          <a:xfrm>
            <a:off x="535425" y="4111532"/>
            <a:ext cx="8393189" cy="508445"/>
          </a:xfrm>
          <a:custGeom>
            <a:avLst/>
            <a:gdLst>
              <a:gd name="txL" fmla="*/ 111372 w 3071834"/>
              <a:gd name="txT" fmla="*/ 111372 h 2281476"/>
              <a:gd name="txR" fmla="*/ 2960462 w 3071834"/>
              <a:gd name="txB" fmla="*/ 2170104 h 2281476"/>
            </a:gdLst>
            <a:ahLst/>
            <a:cxnLst>
              <a:cxn ang="0">
                <a:pos x="3071834" y="1140738"/>
              </a:cxn>
              <a:cxn ang="5898240">
                <a:pos x="1535917" y="2281476"/>
              </a:cxn>
              <a:cxn ang="11796480">
                <a:pos x="0" y="1140738"/>
              </a:cxn>
              <a:cxn ang="17694720">
                <a:pos x="1535917" y="0"/>
              </a:cxn>
            </a:cxnLst>
            <a:rect l="txL" t="txT" r="txR" b="txB"/>
            <a:pathLst>
              <a:path w="3071834" h="2281476">
                <a:moveTo>
                  <a:pt x="380254" y="0"/>
                </a:moveTo>
                <a:lnTo>
                  <a:pt x="3071834" y="0"/>
                </a:lnTo>
                <a:lnTo>
                  <a:pt x="3071834" y="1901222"/>
                </a:lnTo>
                <a:arcTo wR="380254" hR="380254" stAng="0" swAng="5400000"/>
                <a:lnTo>
                  <a:pt x="0" y="2281476"/>
                </a:lnTo>
                <a:lnTo>
                  <a:pt x="0" y="380254"/>
                </a:lnTo>
                <a:arcTo wR="380254" hR="380254" stAng="-10800000" swAng="5400009"/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40500" tIns="8100" rIns="135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两个人对雪地的压力是差不多的，但压力的效果相同吗？</a:t>
            </a:r>
          </a:p>
        </p:txBody>
      </p:sp>
      <p:pic>
        <p:nvPicPr>
          <p:cNvPr id="18" name="图片 1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85" y="1325082"/>
            <a:ext cx="3490595" cy="2466340"/>
          </a:xfrm>
          <a:prstGeom prst="rect">
            <a:avLst/>
          </a:prstGeom>
        </p:spPr>
      </p:pic>
      <p:pic>
        <p:nvPicPr>
          <p:cNvPr id="19" name="图片 18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020" y="1301587"/>
            <a:ext cx="3681730" cy="2588260"/>
          </a:xfrm>
          <a:prstGeom prst="rect">
            <a:avLst/>
          </a:prstGeom>
        </p:spPr>
      </p:pic>
      <p:pic>
        <p:nvPicPr>
          <p:cNvPr id="2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31678" y="3588267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798192" y="3490244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5"/>
          <p:cNvSpPr/>
          <p:nvPr/>
        </p:nvSpPr>
        <p:spPr>
          <a:xfrm>
            <a:off x="440077" y="3781774"/>
            <a:ext cx="8276084" cy="933668"/>
          </a:xfrm>
          <a:custGeom>
            <a:avLst/>
            <a:gdLst>
              <a:gd name="txL" fmla="*/ 111372 w 3071834"/>
              <a:gd name="txT" fmla="*/ 111372 h 2281476"/>
              <a:gd name="txR" fmla="*/ 2960462 w 3071834"/>
              <a:gd name="txB" fmla="*/ 2170104 h 2281476"/>
            </a:gdLst>
            <a:ahLst/>
            <a:cxnLst>
              <a:cxn ang="0">
                <a:pos x="3071834" y="1140738"/>
              </a:cxn>
              <a:cxn ang="5898240">
                <a:pos x="1535917" y="2281476"/>
              </a:cxn>
              <a:cxn ang="11796480">
                <a:pos x="0" y="1140738"/>
              </a:cxn>
              <a:cxn ang="17694720">
                <a:pos x="1535917" y="0"/>
              </a:cxn>
            </a:cxnLst>
            <a:rect l="txL" t="txT" r="txR" b="txB"/>
            <a:pathLst>
              <a:path w="3071834" h="2281476">
                <a:moveTo>
                  <a:pt x="380254" y="0"/>
                </a:moveTo>
                <a:lnTo>
                  <a:pt x="3071834" y="0"/>
                </a:lnTo>
                <a:lnTo>
                  <a:pt x="3071834" y="1901222"/>
                </a:lnTo>
                <a:arcTo wR="380254" hR="380254" stAng="0" swAng="5400000"/>
                <a:lnTo>
                  <a:pt x="0" y="2281476"/>
                </a:lnTo>
                <a:lnTo>
                  <a:pt x="0" y="380254"/>
                </a:lnTo>
                <a:arcTo wR="380254" hR="380254" stAng="-10800000" swAng="5400009"/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40500" tIns="8100" rIns="135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同样的气球，能托起一个成年人，却承受不了大头针的轻轻一扎，这说明了什么呢？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12018" y="966285"/>
            <a:ext cx="4326255" cy="2434114"/>
            <a:chOff x="4712018" y="966285"/>
            <a:chExt cx="4326255" cy="2434114"/>
          </a:xfrm>
        </p:grpSpPr>
        <p:pic>
          <p:nvPicPr>
            <p:cNvPr id="6" name="图片 5" descr="d49edc9048a54250a69caf512eba24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2018" y="966285"/>
              <a:ext cx="4326255" cy="2434114"/>
            </a:xfrm>
            <a:prstGeom prst="rect">
              <a:avLst/>
            </a:prstGeom>
          </p:spPr>
        </p:pic>
        <p:pic>
          <p:nvPicPr>
            <p:cNvPr id="1638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574" y="966285"/>
              <a:ext cx="552608" cy="49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18110" y="966285"/>
            <a:ext cx="4381976" cy="2465070"/>
            <a:chOff x="118110" y="966285"/>
            <a:chExt cx="4381976" cy="2465070"/>
          </a:xfrm>
        </p:grpSpPr>
        <p:pic>
          <p:nvPicPr>
            <p:cNvPr id="5" name="图片 4" descr="cd33a824bfd14bdaa8d89f3268ddecc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110" y="966285"/>
              <a:ext cx="4381976" cy="2465070"/>
            </a:xfrm>
            <a:prstGeom prst="rect">
              <a:avLst/>
            </a:prstGeom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10" y="972652"/>
              <a:ext cx="646564" cy="577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4" name="对象 409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678185"/>
              </p:ext>
            </p:extLst>
          </p:nvPr>
        </p:nvGraphicFramePr>
        <p:xfrm>
          <a:off x="380852" y="863528"/>
          <a:ext cx="3938588" cy="241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r:id="rId3" imgW="3192145" imgH="1703070" progId="Imaging.Document">
                  <p:embed/>
                </p:oleObj>
              </mc:Choice>
              <mc:Fallback>
                <p:oleObj r:id="rId3" imgW="3192145" imgH="1703070" progId="Imaging.Document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852" y="863528"/>
                        <a:ext cx="3938588" cy="24145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180" name="图片 50179" descr="手压气球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4394" y="762860"/>
            <a:ext cx="3834289" cy="25117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矩形 71682"/>
          <p:cNvSpPr/>
          <p:nvPr/>
        </p:nvSpPr>
        <p:spPr>
          <a:xfrm>
            <a:off x="131921" y="3590422"/>
            <a:ext cx="8880634" cy="13858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分别用两个指头抵住铅笔尖和笔尾，感受压力作用效果的不同。</a:t>
            </a:r>
          </a:p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用手掌和手指顶着的气球形变有何不同？</a:t>
            </a:r>
          </a:p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通过以上感受，猜想一下压力的作用效果应该与哪些因素有关？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41471" y="1353000"/>
            <a:ext cx="1411844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dist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</a:t>
            </a:r>
          </a:p>
        </p:txBody>
      </p:sp>
      <p:sp>
        <p:nvSpPr>
          <p:cNvPr id="16386" name="TextBox 2"/>
          <p:cNvSpPr txBox="1"/>
          <p:nvPr/>
        </p:nvSpPr>
        <p:spPr>
          <a:xfrm>
            <a:off x="1956514" y="1353000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华文楷体"/>
              </a:rPr>
              <a:t>压力的作用效果可能与：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2060972" y="1894735"/>
            <a:ext cx="173156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华文楷体"/>
              </a:rPr>
              <a:t>压力大小、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3608070" y="189473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/>
                <a:ea typeface="华文楷体"/>
              </a:rPr>
              <a:t>受力面积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341471" y="3576710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/>
              <a:t>实验方法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2061210" y="3559009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华文楷体"/>
              </a:rPr>
              <a:t>控制变量法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341471" y="2540767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/>
              <a:t>实验装置</a:t>
            </a:r>
          </a:p>
        </p:txBody>
      </p:sp>
      <p:pic>
        <p:nvPicPr>
          <p:cNvPr id="17" name="Picture 5" descr="Snap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633" y="1855293"/>
            <a:ext cx="2501293" cy="18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11"/>
          <p:cNvSpPr txBox="1"/>
          <p:nvPr/>
        </p:nvSpPr>
        <p:spPr>
          <a:xfrm>
            <a:off x="1977320" y="2541006"/>
            <a:ext cx="26314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华文楷体"/>
              </a:rPr>
              <a:t>小桌、海绵、砝码</a:t>
            </a:r>
          </a:p>
        </p:txBody>
      </p:sp>
      <p:sp>
        <p:nvSpPr>
          <p:cNvPr id="19" name="TextBox 4"/>
          <p:cNvSpPr txBox="1"/>
          <p:nvPr/>
        </p:nvSpPr>
        <p:spPr>
          <a:xfrm>
            <a:off x="4857159" y="1877956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/>
                <a:ea typeface="华文楷体"/>
              </a:rPr>
              <a:t>有关。</a:t>
            </a:r>
          </a:p>
        </p:txBody>
      </p:sp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1190" y="658390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探究实验：探究影响压力作用效果的因素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165779" y="413402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华文楷体"/>
              </a:rPr>
              <a:t>转换法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3202861" y="4173348"/>
            <a:ext cx="586563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通过观察海绵的形变程度来反映压力的作用效果。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386" grpId="0"/>
      <p:bldP spid="5" grpId="0"/>
      <p:bldP spid="7" grpId="0"/>
      <p:bldP spid="9" grpId="0" bldLvl="0" animBg="1"/>
      <p:bldP spid="15" grpId="0"/>
      <p:bldP spid="16" grpId="0" bldLvl="0" animBg="1"/>
      <p:bldP spid="18" grpId="0"/>
      <p:bldP spid="19" grpId="0"/>
      <p:bldP spid="2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c6bb538-5813-409f-8440-4d90f60e40d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1656</Words>
  <Application>Microsoft Office PowerPoint</Application>
  <PresentationFormat>全屏显示(16:9)</PresentationFormat>
  <Paragraphs>221</Paragraphs>
  <Slides>28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《七彩课堂》课件模板（新）</vt:lpstr>
      <vt:lpstr>1_《七彩课堂》课件模板（新）</vt:lpstr>
      <vt:lpstr>自定义设计方案</vt:lpstr>
      <vt:lpstr>Bitmap Image</vt:lpstr>
      <vt:lpstr>Imaging.Document</vt:lpstr>
      <vt:lpstr>Microsoft 公式 3.0</vt:lpstr>
      <vt:lpstr>Equation.DSMT4</vt:lpstr>
      <vt:lpstr>Equation</vt:lpstr>
      <vt:lpstr>Equation.KSEE3</vt:lpstr>
      <vt:lpstr> 第九章  压强  第1节 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42</cp:revision>
  <dcterms:created xsi:type="dcterms:W3CDTF">2018-03-01T02:03:00Z</dcterms:created>
  <dcterms:modified xsi:type="dcterms:W3CDTF">2021-03-09T00:19:08Z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